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8" r:id="rId3"/>
    <p:sldId id="260" r:id="rId4"/>
    <p:sldId id="257" r:id="rId5"/>
    <p:sldId id="259" r:id="rId6"/>
    <p:sldId id="262" r:id="rId7"/>
    <p:sldId id="263" r:id="rId8"/>
    <p:sldId id="276" r:id="rId9"/>
    <p:sldId id="266" r:id="rId10"/>
    <p:sldId id="275" r:id="rId11"/>
    <p:sldId id="265" r:id="rId12"/>
    <p:sldId id="269" r:id="rId13"/>
    <p:sldId id="270" r:id="rId14"/>
    <p:sldId id="271" r:id="rId15"/>
    <p:sldId id="272" r:id="rId16"/>
    <p:sldId id="278" r:id="rId17"/>
    <p:sldId id="277" r:id="rId18"/>
    <p:sldId id="274"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368"/>
    <a:srgbClr val="E8F7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F331E-2245-4F07-8938-F13B18A70EF6}" v="1" dt="2026-03-16T11:02:49.620"/>
    <p1510:client id="{71B603E5-2738-46EB-BE40-31B15EE83FFB}" v="11" dt="2026-03-16T11:51:02.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48" d="100"/>
          <a:sy n="148" d="100"/>
        </p:scale>
        <p:origin x="70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A2FD7-B4B2-474B-A26F-D752BB40D618}" type="datetimeFigureOut">
              <a:rPr lang="fi-FI" smtClean="0"/>
              <a:t>16.3.2026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454F5-3329-49F4-A0E6-BBA86585A2E4}" type="slidenum">
              <a:rPr lang="fi-FI" smtClean="0"/>
              <a:t>‹#›</a:t>
            </a:fld>
            <a:endParaRPr lang="fi-FI"/>
          </a:p>
        </p:txBody>
      </p:sp>
    </p:spTree>
    <p:extLst>
      <p:ext uri="{BB962C8B-B14F-4D97-AF65-F5344CB8AC3E}">
        <p14:creationId xmlns:p14="http://schemas.microsoft.com/office/powerpoint/2010/main" val="62251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85454F5-3329-49F4-A0E6-BBA86585A2E4}" type="slidenum">
              <a:rPr lang="fi-FI" smtClean="0"/>
              <a:t>2</a:t>
            </a:fld>
            <a:endParaRPr lang="fi-FI"/>
          </a:p>
        </p:txBody>
      </p:sp>
    </p:spTree>
    <p:extLst>
      <p:ext uri="{BB962C8B-B14F-4D97-AF65-F5344CB8AC3E}">
        <p14:creationId xmlns:p14="http://schemas.microsoft.com/office/powerpoint/2010/main" val="60696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Tussitaikureiden video</a:t>
            </a:r>
          </a:p>
        </p:txBody>
      </p:sp>
      <p:sp>
        <p:nvSpPr>
          <p:cNvPr id="4" name="Dian numeron paikkamerkki 3"/>
          <p:cNvSpPr>
            <a:spLocks noGrp="1"/>
          </p:cNvSpPr>
          <p:nvPr>
            <p:ph type="sldNum" sz="quarter" idx="5"/>
          </p:nvPr>
        </p:nvSpPr>
        <p:spPr/>
        <p:txBody>
          <a:bodyPr/>
          <a:lstStyle/>
          <a:p>
            <a:fld id="{485454F5-3329-49F4-A0E6-BBA86585A2E4}" type="slidenum">
              <a:rPr lang="fi-FI" smtClean="0"/>
              <a:t>3</a:t>
            </a:fld>
            <a:endParaRPr lang="fi-FI"/>
          </a:p>
        </p:txBody>
      </p:sp>
    </p:spTree>
    <p:extLst>
      <p:ext uri="{BB962C8B-B14F-4D97-AF65-F5344CB8AC3E}">
        <p14:creationId xmlns:p14="http://schemas.microsoft.com/office/powerpoint/2010/main" val="90685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toimijoiden yhteistä kehittämisen tavoitetilaa vuotta 2030 ajatellen. </a:t>
            </a:r>
            <a:endParaRPr lang="fi-FI" sz="1800" b="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Visio valittiin </a:t>
            </a:r>
            <a:r>
              <a:rPr lang="fi-FI" sz="1800" b="0" i="0" u="none" strike="noStrike" dirty="0" err="1">
                <a:solidFill>
                  <a:srgbClr val="000000"/>
                </a:solidFill>
                <a:effectLst/>
                <a:latin typeface="Arial" panose="020B0604020202020204" pitchFamily="34" charset="0"/>
              </a:rPr>
              <a:t>kick-offissa</a:t>
            </a:r>
            <a:r>
              <a:rPr lang="fi-FI" sz="1800" b="0" i="0" u="none" strike="noStrike" dirty="0">
                <a:solidFill>
                  <a:srgbClr val="000000"/>
                </a:solidFill>
                <a:effectLst/>
                <a:latin typeface="Arial" panose="020B0604020202020204" pitchFamily="34" charset="0"/>
              </a:rPr>
              <a:t>, noin 200 henkeä </a:t>
            </a:r>
            <a:r>
              <a:rPr lang="fi-FI" sz="1800" b="0" i="0" u="none" strike="noStrike" dirty="0" err="1">
                <a:solidFill>
                  <a:srgbClr val="000000"/>
                </a:solidFill>
                <a:effectLst/>
                <a:latin typeface="Arial" panose="020B0604020202020204" pitchFamily="34" charset="0"/>
              </a:rPr>
              <a:t>osallistaneen</a:t>
            </a:r>
            <a:r>
              <a:rPr lang="fi-FI" sz="1800" b="0" i="0" u="none" strike="noStrike" dirty="0">
                <a:solidFill>
                  <a:srgbClr val="000000"/>
                </a:solidFill>
                <a:effectLst/>
                <a:latin typeface="Arial" panose="020B0604020202020204" pitchFamily="34" charset="0"/>
              </a:rPr>
              <a:t> tilaisuuden yleisöäänestyksessä. Vision vahvaa innovaatio- ja kasvupainotteisuutta päädyttiin kuitenkin yhteiseminaarissa muuttamaan. Innovaatioiden kehittämisen sijasta haluttiin painottaa laajemmin uudistumiskykyä, kasvun kiihdyttämisen sijaan haluttiin painottaa vastuullisuutta huomioon ottavaa fiksua kasvua. </a:t>
            </a:r>
          </a:p>
          <a:p>
            <a:pPr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Rohkeasti uudistuva kuvastaa vahvan innovaatio- ja teknologiafokuksen rinnalla jatkuvan kehittämisen tukemista ja uudistumiskyvykkyyksien vahvistamista. Vahvojen teknologiakärkien rinnalla tarvitaan laaja-alaista uudistumista pienin askelin.</a:t>
            </a:r>
            <a:endParaRPr lang="fi-FI" sz="1800" b="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Fiksu kasvu on myös vastuullista kasvua. </a:t>
            </a:r>
            <a:endParaRPr lang="fi-FI" sz="1800" b="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Visiota edistetään tavoitteiden kautta.</a:t>
            </a:r>
            <a:endParaRPr lang="fi-FI" sz="1800" b="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Kehittämisen kärjet ovat esimerkkejä toimenpidekokonaisuuksista, joilla strategisten tavoitteiden saavuttamista edistetään elinkeinotoimijoiden yhteistyönä.</a:t>
            </a:r>
            <a:endParaRPr lang="fi-FI" sz="1800" b="0" i="0" u="none" strike="noStrike" dirty="0">
              <a:solidFill>
                <a:srgbClr val="000000"/>
              </a:solidFill>
              <a:effectLst/>
              <a:latin typeface="Arial" panose="020B0604020202020204" pitchFamily="34" charset="0"/>
            </a:endParaRPr>
          </a:p>
        </p:txBody>
      </p:sp>
      <p:sp>
        <p:nvSpPr>
          <p:cNvPr id="4" name="Dian numeron paikkamerkki 3"/>
          <p:cNvSpPr>
            <a:spLocks noGrp="1"/>
          </p:cNvSpPr>
          <p:nvPr>
            <p:ph type="sldNum" sz="quarter" idx="5"/>
          </p:nvPr>
        </p:nvSpPr>
        <p:spPr/>
        <p:txBody>
          <a:bodyPr/>
          <a:lstStyle/>
          <a:p>
            <a:fld id="{485454F5-3329-49F4-A0E6-BBA86585A2E4}" type="slidenum">
              <a:rPr lang="fi-FI" smtClean="0"/>
              <a:t>6</a:t>
            </a:fld>
            <a:endParaRPr lang="fi-FI"/>
          </a:p>
        </p:txBody>
      </p:sp>
    </p:spTree>
    <p:extLst>
      <p:ext uri="{BB962C8B-B14F-4D97-AF65-F5344CB8AC3E}">
        <p14:creationId xmlns:p14="http://schemas.microsoft.com/office/powerpoint/2010/main" val="96711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9E1E1-C6DD-CC9D-DBD3-B529CBC9CE9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0269C10-7434-E31B-F383-30655DEA807E}"/>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6C55E3B-94E0-7776-F642-7B862FCEBC14}"/>
              </a:ext>
            </a:extLst>
          </p:cNvPr>
          <p:cNvSpPr>
            <a:spLocks noGrp="1"/>
          </p:cNvSpPr>
          <p:nvPr>
            <p:ph type="body" idx="1"/>
          </p:nvPr>
        </p:nvSpPr>
        <p:spPr/>
        <p:txBody>
          <a:bodyPr/>
          <a:lstStyle/>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Tavoitteena sekä uusien mahdollisuuksien houkutteleminen ja hyödyntäminen, että nykyisen menestyksen ja kasvun tukeminen. </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Näkökulma on sekä seudulla jo toimivien yritysten menestyksen kiihdyttämisessä, että uusien kasvun ajureiden ja yritysten houkuttelemisessa seudulle.</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Fiksun kasvun alla olevia keinoja ovat mm. teknologiakärkien, kriittisten murrosteknologioiden ja kaupallistettavien innovaatioiden edistäminen. Myös megatrendien, vihreän siirtymän ja tekoälyn mahdollisuuksiin tarttumisen edistäminen sekä rahoituksen hankkimisen tukeminen keskeistä. </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Jo nykyisellään on miljardiluokan liikevaihdon klustereita; lisäksi on pienempiä, mutta taloudelliselta potentiaaliltaan merkittäviä aloja.</a:t>
            </a:r>
          </a:p>
        </p:txBody>
      </p:sp>
      <p:sp>
        <p:nvSpPr>
          <p:cNvPr id="4" name="Dian numeron paikkamerkki 3">
            <a:extLst>
              <a:ext uri="{FF2B5EF4-FFF2-40B4-BE49-F238E27FC236}">
                <a16:creationId xmlns:a16="http://schemas.microsoft.com/office/drawing/2014/main" id="{C3E00617-26E9-FCD2-494D-AF9B18592024}"/>
              </a:ext>
            </a:extLst>
          </p:cNvPr>
          <p:cNvSpPr>
            <a:spLocks noGrp="1"/>
          </p:cNvSpPr>
          <p:nvPr>
            <p:ph type="sldNum" sz="quarter" idx="5"/>
          </p:nvPr>
        </p:nvSpPr>
        <p:spPr/>
        <p:txBody>
          <a:bodyPr/>
          <a:lstStyle/>
          <a:p>
            <a:fld id="{485454F5-3329-49F4-A0E6-BBA86585A2E4}" type="slidenum">
              <a:rPr lang="fi-FI" smtClean="0"/>
              <a:t>8</a:t>
            </a:fld>
            <a:endParaRPr lang="fi-FI"/>
          </a:p>
        </p:txBody>
      </p:sp>
    </p:spTree>
    <p:extLst>
      <p:ext uri="{BB962C8B-B14F-4D97-AF65-F5344CB8AC3E}">
        <p14:creationId xmlns:p14="http://schemas.microsoft.com/office/powerpoint/2010/main" val="388895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Tavoite pitää sisällään vaikuttavien, arvoa tuottavien yrityspalveluiden kehittämisen ja tuottamisen laajassa seudullisessa yhteistyössä.</a:t>
            </a:r>
            <a:endParaRPr lang="fi-FI" sz="1800" b="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Keinovalikoiman ytimessä on vaikuttava seudullinen palvelukokonaisuus ja älykäs, tarvelähtöinen palveluohjaus. </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Tulevaisuuden yrityspalvelut ovat vahvasti tietojohdettuja. </a:t>
            </a:r>
            <a:r>
              <a:rPr lang="fi-FI" sz="1800" b="0" i="0" u="none" strike="noStrike" dirty="0">
                <a:solidFill>
                  <a:srgbClr val="000000"/>
                </a:solidFill>
                <a:effectLst/>
                <a:latin typeface="Calibri" panose="020F0502020204030204" pitchFamily="34" charset="0"/>
              </a:rPr>
              <a:t> </a:t>
            </a:r>
            <a:endParaRPr lang="fi-FI" sz="1800" b="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Seudun yrityspalvelut kattavat palvelut yrityksen perustamisesta kansainväliseen menestykseen asti. </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Tutkimus-, kehitys-, innovaatio- ja testiympäristöt tarjoavat edellytyksiä kasvua tuottavien ratkaisujen kehittämiselle.</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Kasvun varmistaminen edellyttää monipuolisen elinkeinorakenteen tukemista sekä laajasti liiketoimintamahdollisuuksien edistämistä.</a:t>
            </a:r>
          </a:p>
        </p:txBody>
      </p:sp>
      <p:sp>
        <p:nvSpPr>
          <p:cNvPr id="4" name="Dian numeron paikkamerkki 3"/>
          <p:cNvSpPr>
            <a:spLocks noGrp="1"/>
          </p:cNvSpPr>
          <p:nvPr>
            <p:ph type="sldNum" sz="quarter" idx="5"/>
          </p:nvPr>
        </p:nvSpPr>
        <p:spPr/>
        <p:txBody>
          <a:bodyPr/>
          <a:lstStyle/>
          <a:p>
            <a:fld id="{485454F5-3329-49F4-A0E6-BBA86585A2E4}" type="slidenum">
              <a:rPr lang="fi-FI" smtClean="0"/>
              <a:t>11</a:t>
            </a:fld>
            <a:endParaRPr lang="fi-FI"/>
          </a:p>
        </p:txBody>
      </p:sp>
    </p:spTree>
    <p:extLst>
      <p:ext uri="{BB962C8B-B14F-4D97-AF65-F5344CB8AC3E}">
        <p14:creationId xmlns:p14="http://schemas.microsoft.com/office/powerpoint/2010/main" val="274606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Vahvaa seudullista yhteistyötä pitää vaalia ja edelleen kehittää. Seudullisen yhteistyön edistäminen mahdollistaa arvoa tuottavat yrityspalvelut ja elinkeinotoiminnan kasvun kiihdyttämisen. </a:t>
            </a:r>
            <a:endParaRPr lang="fi-FI" sz="1800" b="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Seudullisen yhteistyön, sujuvien prosessien ja yhteisten pelisääntöjen edistäminen on keskeistä. </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Seutujen välisen yhteistyön edistäminen ja </a:t>
            </a:r>
            <a:r>
              <a:rPr lang="fi-FI" sz="1800" b="0" i="0" u="none" strike="noStrike" dirty="0" err="1">
                <a:solidFill>
                  <a:srgbClr val="000000"/>
                </a:solidFill>
                <a:effectLst/>
                <a:latin typeface="Arial" panose="020B0604020202020204" pitchFamily="34" charset="0"/>
              </a:rPr>
              <a:t>benchmarking</a:t>
            </a:r>
            <a:r>
              <a:rPr lang="fi-FI" sz="1800" b="0" i="0" u="none" strike="noStrike" dirty="0">
                <a:solidFill>
                  <a:srgbClr val="000000"/>
                </a:solidFill>
                <a:effectLst/>
                <a:latin typeface="Arial" panose="020B0604020202020204" pitchFamily="34" charset="0"/>
              </a:rPr>
              <a:t> tukevat edelläkävijäaseman ylläpitämistä, myös kansainvälisesti. </a:t>
            </a:r>
          </a:p>
          <a:p>
            <a:pPr algn="just"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Sidosryhmien sitouttaminen, yhteinen ennakoiva edunvalvonta sekä rakenteiden kehittäminen ja niiden mahdollisuuksien hyödyntäminen tärkeää. Uutena painotuksena yhteistyössä on elinkeinoelämän varautumisen edistäminen.</a:t>
            </a:r>
          </a:p>
        </p:txBody>
      </p:sp>
      <p:sp>
        <p:nvSpPr>
          <p:cNvPr id="4" name="Dian numeron paikkamerkki 3"/>
          <p:cNvSpPr>
            <a:spLocks noGrp="1"/>
          </p:cNvSpPr>
          <p:nvPr>
            <p:ph type="sldNum" sz="quarter" idx="5"/>
          </p:nvPr>
        </p:nvSpPr>
        <p:spPr/>
        <p:txBody>
          <a:bodyPr/>
          <a:lstStyle/>
          <a:p>
            <a:fld id="{485454F5-3329-49F4-A0E6-BBA86585A2E4}" type="slidenum">
              <a:rPr lang="fi-FI" smtClean="0"/>
              <a:t>12</a:t>
            </a:fld>
            <a:endParaRPr lang="fi-FI"/>
          </a:p>
        </p:txBody>
      </p:sp>
    </p:spTree>
    <p:extLst>
      <p:ext uri="{BB962C8B-B14F-4D97-AF65-F5344CB8AC3E}">
        <p14:creationId xmlns:p14="http://schemas.microsoft.com/office/powerpoint/2010/main" val="370037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Tavoite korostaa tulevaisuuden osaamisen varmistamisen tarvetta. Fokus ei ole vain kansainvälisten osaajien houkuttelemisessa ja pitämisessä, vaan myös yritysten vastaanottavuuden lisäämisessä. </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Myös innovaatioita</a:t>
            </a:r>
            <a:r>
              <a:rPr lang="fi-FI" sz="1800" b="0" i="0" u="none" strike="noStrike" dirty="0">
                <a:solidFill>
                  <a:srgbClr val="FF0000"/>
                </a:solidFill>
                <a:effectLst/>
                <a:latin typeface="Arial" panose="020B0604020202020204" pitchFamily="34" charset="0"/>
              </a:rPr>
              <a:t> </a:t>
            </a:r>
            <a:r>
              <a:rPr lang="fi-FI" sz="1800" b="0" i="0" u="none" strike="noStrike" dirty="0">
                <a:solidFill>
                  <a:srgbClr val="000000"/>
                </a:solidFill>
                <a:effectLst/>
                <a:latin typeface="Arial" panose="020B0604020202020204" pitchFamily="34" charset="0"/>
              </a:rPr>
              <a:t>generoivaa kansainvälistä työvoimaa lisätään; innovaatioekosysteemiin panostaminen varmistaa fiksun kasvun. </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Tulevien osaamistarpeiden ennakoinnilla ja työelämän tarpeita vastaavalla koulutuksella varmistetaan tulevaisuuden tekijät. Myös seudun kärkialojen vetovoiman vaaliminen on tärkeää.</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Pyrkimyksenä on, että kaupunkiseudun työpaikat lisääntyvät ja että koulutus ja osaaminen kohtaavat työpaikkojen tarpeet.</a:t>
            </a:r>
          </a:p>
        </p:txBody>
      </p:sp>
      <p:sp>
        <p:nvSpPr>
          <p:cNvPr id="4" name="Dian numeron paikkamerkki 3"/>
          <p:cNvSpPr>
            <a:spLocks noGrp="1"/>
          </p:cNvSpPr>
          <p:nvPr>
            <p:ph type="sldNum" sz="quarter" idx="5"/>
          </p:nvPr>
        </p:nvSpPr>
        <p:spPr/>
        <p:txBody>
          <a:bodyPr/>
          <a:lstStyle/>
          <a:p>
            <a:fld id="{485454F5-3329-49F4-A0E6-BBA86585A2E4}" type="slidenum">
              <a:rPr lang="fi-FI" smtClean="0"/>
              <a:t>13</a:t>
            </a:fld>
            <a:endParaRPr lang="fi-FI"/>
          </a:p>
        </p:txBody>
      </p:sp>
    </p:spTree>
    <p:extLst>
      <p:ext uri="{BB962C8B-B14F-4D97-AF65-F5344CB8AC3E}">
        <p14:creationId xmlns:p14="http://schemas.microsoft.com/office/powerpoint/2010/main" val="308221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Oma osa-alueensa - Yritysten näkökulmasta näkyvä ja haluttu seutu ei synny ”muun ohessa”, vaan siihen pitää erityisesti panostaa.</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Tavoite fokusoituu Suomen vetovoimaisimman yritysalueen ja toimintaympäristön kehittämiseen. Olemme Suomen halutuin asuinpaikka; myös yritysten silmissä haluamme profiloitua ensisijaiseksi vaihtoehdoksi liiketoiminnalle. </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Näkyvä ja haluttu seutu luo perustan muiden tavoitteiden saavuttamiselle. Maailmanluokan seutua ei kuitenkaan rakenneta vain yhtä kulmaa kehittämällä, siksi keinovalikoima pitääkin sisällään laajan skaalan paitsi elinkeinotoiminnan, myös elämisen ja ”lumoavan arjen” näkökulmasta kriittisiä asioita. </a:t>
            </a:r>
          </a:p>
          <a:p>
            <a:pPr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Olemme jo maailmanluokkaa pehmeissä ulottuvuuksissa. Turvallisuus, saavutettavuus ja imago ovat avaintekijöitä seudun veto- ja pitovoimalle. Vastuullisuuden ja hyvinvoinnin edistäminen, kaupunkikehitys ja sijoittumiskonseptit ovat tärkeässä roolissa. </a:t>
            </a:r>
          </a:p>
        </p:txBody>
      </p:sp>
      <p:sp>
        <p:nvSpPr>
          <p:cNvPr id="4" name="Dian numeron paikkamerkki 3"/>
          <p:cNvSpPr>
            <a:spLocks noGrp="1"/>
          </p:cNvSpPr>
          <p:nvPr>
            <p:ph type="sldNum" sz="quarter" idx="5"/>
          </p:nvPr>
        </p:nvSpPr>
        <p:spPr/>
        <p:txBody>
          <a:bodyPr/>
          <a:lstStyle/>
          <a:p>
            <a:fld id="{485454F5-3329-49F4-A0E6-BBA86585A2E4}" type="slidenum">
              <a:rPr lang="fi-FI" smtClean="0"/>
              <a:t>14</a:t>
            </a:fld>
            <a:endParaRPr lang="fi-FI"/>
          </a:p>
        </p:txBody>
      </p:sp>
    </p:spTree>
    <p:extLst>
      <p:ext uri="{BB962C8B-B14F-4D97-AF65-F5344CB8AC3E}">
        <p14:creationId xmlns:p14="http://schemas.microsoft.com/office/powerpoint/2010/main" val="263069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85454F5-3329-49F4-A0E6-BBA86585A2E4}" type="slidenum">
              <a:rPr lang="fi-FI" smtClean="0"/>
              <a:t>16</a:t>
            </a:fld>
            <a:endParaRPr lang="fi-FI"/>
          </a:p>
        </p:txBody>
      </p:sp>
    </p:spTree>
    <p:extLst>
      <p:ext uri="{BB962C8B-B14F-4D97-AF65-F5344CB8AC3E}">
        <p14:creationId xmlns:p14="http://schemas.microsoft.com/office/powerpoint/2010/main" val="209716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675CEE-8B39-0EA0-312E-0994DEC0ED4E}"/>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FF658B9-1F6F-C134-B19D-C49ABAE94A26}"/>
              </a:ext>
            </a:extLst>
          </p:cNvPr>
          <p:cNvSpPr>
            <a:spLocks noGrp="1"/>
          </p:cNvSpPr>
          <p:nvPr>
            <p:ph type="subTitle" idx="1"/>
          </p:nvPr>
        </p:nvSpPr>
        <p:spPr>
          <a:xfrm>
            <a:off x="1524000" y="4031672"/>
            <a:ext cx="9144000" cy="1472541"/>
          </a:xfrm>
        </p:spPr>
        <p:txBody>
          <a:bodyPr>
            <a:norm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6" name="Dian numeron paikkamerkki 5">
            <a:extLst>
              <a:ext uri="{FF2B5EF4-FFF2-40B4-BE49-F238E27FC236}">
                <a16:creationId xmlns:a16="http://schemas.microsoft.com/office/drawing/2014/main" id="{AD2A2A52-1BEE-8760-171C-791DDB1F6A83}"/>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192341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7DEB3A-0B4D-1F56-EBFB-F347CF914BDC}"/>
              </a:ext>
            </a:extLst>
          </p:cNvPr>
          <p:cNvSpPr>
            <a:spLocks noGrp="1"/>
          </p:cNvSpPr>
          <p:nvPr>
            <p:ph type="title"/>
          </p:nvPr>
        </p:nvSpPr>
        <p:spPr/>
        <p:txBody>
          <a:bodyPr/>
          <a:lstStyle>
            <a:lvl1pPr>
              <a:defRPr>
                <a:solidFill>
                  <a:srgbClr val="397368"/>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95EC394-41FC-5FB7-FA53-E48E044AB331}"/>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BAD7E2FF-7F42-0634-058D-5E272087285E}"/>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32426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B0B8261F-BD9A-CB51-FA92-7E7F4DF13450}"/>
              </a:ext>
            </a:extLst>
          </p:cNvPr>
          <p:cNvSpPr/>
          <p:nvPr userDrawn="1"/>
        </p:nvSpPr>
        <p:spPr>
          <a:xfrm>
            <a:off x="-46383" y="-59635"/>
            <a:ext cx="12351026" cy="6997148"/>
          </a:xfrm>
          <a:prstGeom prst="rect">
            <a:avLst/>
          </a:prstGeom>
          <a:solidFill>
            <a:srgbClr val="E8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E7DEB3A-0B4D-1F56-EBFB-F347CF914BD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95EC394-41FC-5FB7-FA53-E48E044AB331}"/>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BAD7E2FF-7F42-0634-058D-5E272087285E}"/>
              </a:ext>
            </a:extLst>
          </p:cNvPr>
          <p:cNvSpPr>
            <a:spLocks noGrp="1"/>
          </p:cNvSpPr>
          <p:nvPr>
            <p:ph type="sldNum" sz="quarter" idx="12"/>
          </p:nvPr>
        </p:nvSpPr>
        <p:spPr/>
        <p:txBody>
          <a:bodyPr/>
          <a:lstStyle/>
          <a:p>
            <a:fld id="{FE60D538-0EB9-45C6-BE74-BCF7B37C5DA3}" type="slidenum">
              <a:rPr lang="fi-FI" smtClean="0"/>
              <a:t>‹#›</a:t>
            </a:fld>
            <a:endParaRPr lang="fi-FI"/>
          </a:p>
        </p:txBody>
      </p:sp>
      <p:pic>
        <p:nvPicPr>
          <p:cNvPr id="5" name="Sisällön paikkamerkki 4" descr="Kuva, joka sisältää kohteen teksti, Fontti, Grafiikka, kuvakaappaus&#10;&#10;Tekoälyn generoima sisältö voi olla virheellistä.">
            <a:extLst>
              <a:ext uri="{FF2B5EF4-FFF2-40B4-BE49-F238E27FC236}">
                <a16:creationId xmlns:a16="http://schemas.microsoft.com/office/drawing/2014/main" id="{14B6B552-641F-D98B-D380-79A217E297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19521"/>
            <a:ext cx="1558783" cy="696913"/>
          </a:xfrm>
          <a:prstGeom prst="rect">
            <a:avLst/>
          </a:prstGeom>
        </p:spPr>
      </p:pic>
    </p:spTree>
    <p:extLst>
      <p:ext uri="{BB962C8B-B14F-4D97-AF65-F5344CB8AC3E}">
        <p14:creationId xmlns:p14="http://schemas.microsoft.com/office/powerpoint/2010/main" val="34031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C563A4-1B6E-649F-B588-1847B22AA399}"/>
              </a:ext>
            </a:extLst>
          </p:cNvPr>
          <p:cNvSpPr>
            <a:spLocks noGrp="1"/>
          </p:cNvSpPr>
          <p:nvPr>
            <p:ph type="title"/>
          </p:nvPr>
        </p:nvSpPr>
        <p:spPr>
          <a:xfrm>
            <a:off x="831850" y="1709738"/>
            <a:ext cx="10515600" cy="2852737"/>
          </a:xfrm>
        </p:spPr>
        <p:txBody>
          <a:bodyPr anchor="b">
            <a:normAutofit/>
          </a:bodyPr>
          <a:lstStyle>
            <a:lvl1pP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C87A448-EF54-D812-7D01-E794FF754A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dirty="0"/>
              <a:t>Muokkaa tekstin perustyylejä napsauttamalla</a:t>
            </a:r>
          </a:p>
        </p:txBody>
      </p:sp>
      <p:sp>
        <p:nvSpPr>
          <p:cNvPr id="6" name="Dian numeron paikkamerkki 5">
            <a:extLst>
              <a:ext uri="{FF2B5EF4-FFF2-40B4-BE49-F238E27FC236}">
                <a16:creationId xmlns:a16="http://schemas.microsoft.com/office/drawing/2014/main" id="{13B0956B-5156-4078-5E3D-EB854A21C0C7}"/>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163599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74C816-70B1-0C4A-923F-63234E15BA65}"/>
              </a:ext>
            </a:extLst>
          </p:cNvPr>
          <p:cNvSpPr>
            <a:spLocks noGrp="1"/>
          </p:cNvSpPr>
          <p:nvPr>
            <p:ph type="title"/>
          </p:nvPr>
        </p:nvSpPr>
        <p:spPr>
          <a:xfrm>
            <a:off x="765824" y="868017"/>
            <a:ext cx="4076769" cy="4873626"/>
          </a:xfrm>
        </p:spPr>
        <p:txBody>
          <a:bodyPr anchor="ctr" anchorCtr="0">
            <a:normAutofit/>
          </a:bodyPr>
          <a:lstStyle>
            <a:lvl1pPr>
              <a:defRPr sz="3600">
                <a:solidFill>
                  <a:srgbClr val="397368"/>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8FB81431-FCD7-9054-BACA-A2D09C62B17B}"/>
              </a:ext>
            </a:extLst>
          </p:cNvPr>
          <p:cNvSpPr>
            <a:spLocks noGrp="1"/>
          </p:cNvSpPr>
          <p:nvPr>
            <p:ph type="pic" idx="1"/>
          </p:nvPr>
        </p:nvSpPr>
        <p:spPr>
          <a:xfrm>
            <a:off x="5183188" y="8615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Dian numeron paikkamerkki 6">
            <a:extLst>
              <a:ext uri="{FF2B5EF4-FFF2-40B4-BE49-F238E27FC236}">
                <a16:creationId xmlns:a16="http://schemas.microsoft.com/office/drawing/2014/main" id="{BE984D72-836D-AF12-0A9B-C18AEA0851D7}"/>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329699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6ADDDC-108D-145E-73FE-E84DF3EB4EA0}"/>
              </a:ext>
            </a:extLst>
          </p:cNvPr>
          <p:cNvSpPr>
            <a:spLocks noGrp="1"/>
          </p:cNvSpPr>
          <p:nvPr>
            <p:ph type="title"/>
          </p:nvPr>
        </p:nvSpPr>
        <p:spPr>
          <a:xfrm>
            <a:off x="698589" y="841510"/>
            <a:ext cx="5766421" cy="1188996"/>
          </a:xfrm>
        </p:spPr>
        <p:txBody>
          <a:bodyPr anchor="b">
            <a:normAutofit/>
          </a:bodyPr>
          <a:lstStyle>
            <a:lvl1pPr>
              <a:defRPr sz="4000">
                <a:solidFill>
                  <a:srgbClr val="397368"/>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05D63AF-49C2-2CDC-3A6B-592EA4F45B69}"/>
              </a:ext>
            </a:extLst>
          </p:cNvPr>
          <p:cNvSpPr>
            <a:spLocks noGrp="1"/>
          </p:cNvSpPr>
          <p:nvPr>
            <p:ph idx="1"/>
          </p:nvPr>
        </p:nvSpPr>
        <p:spPr>
          <a:xfrm>
            <a:off x="698589" y="2238935"/>
            <a:ext cx="5766421" cy="3658283"/>
          </a:xfrm>
        </p:spPr>
        <p:txBody>
          <a:bodyPr/>
          <a:lstStyle>
            <a:lvl1pPr>
              <a:defRPr sz="1700"/>
            </a:lvl1pPr>
            <a:lvl2pPr>
              <a:defRPr sz="1500"/>
            </a:lvl2pPr>
            <a:lvl3pPr>
              <a:defRPr sz="1300"/>
            </a:lvl3pPr>
            <a:lvl4pPr>
              <a:defRPr sz="1100"/>
            </a:lvl4pPr>
            <a:lvl5pPr>
              <a:defRPr sz="9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6">
            <a:extLst>
              <a:ext uri="{FF2B5EF4-FFF2-40B4-BE49-F238E27FC236}">
                <a16:creationId xmlns:a16="http://schemas.microsoft.com/office/drawing/2014/main" id="{019C79E2-DE00-5496-C81C-2FB9F9AE6114}"/>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226419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6ADDDC-108D-145E-73FE-E84DF3EB4EA0}"/>
              </a:ext>
            </a:extLst>
          </p:cNvPr>
          <p:cNvSpPr>
            <a:spLocks noGrp="1"/>
          </p:cNvSpPr>
          <p:nvPr>
            <p:ph type="title"/>
          </p:nvPr>
        </p:nvSpPr>
        <p:spPr>
          <a:xfrm>
            <a:off x="705971" y="428701"/>
            <a:ext cx="10942863" cy="887506"/>
          </a:xfrm>
        </p:spPr>
        <p:txBody>
          <a:bodyPr anchor="b" anchorCtr="0">
            <a:normAutofit/>
          </a:bodyPr>
          <a:lstStyle>
            <a:lvl1pPr>
              <a:defRPr sz="4000">
                <a:solidFill>
                  <a:srgbClr val="397368"/>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05D63AF-49C2-2CDC-3A6B-592EA4F45B69}"/>
              </a:ext>
            </a:extLst>
          </p:cNvPr>
          <p:cNvSpPr>
            <a:spLocks noGrp="1"/>
          </p:cNvSpPr>
          <p:nvPr>
            <p:ph idx="1"/>
          </p:nvPr>
        </p:nvSpPr>
        <p:spPr>
          <a:xfrm>
            <a:off x="5882413" y="1700784"/>
            <a:ext cx="5766421" cy="4287874"/>
          </a:xfrm>
        </p:spPr>
        <p:txBody>
          <a:bodyPr/>
          <a:lstStyle>
            <a:lvl1pPr>
              <a:defRPr sz="1700"/>
            </a:lvl1pPr>
            <a:lvl2pPr>
              <a:defRPr sz="1500"/>
            </a:lvl2pPr>
            <a:lvl3pPr>
              <a:defRPr sz="1300"/>
            </a:lvl3pPr>
            <a:lvl4pPr>
              <a:defRPr sz="1100"/>
            </a:lvl4pPr>
            <a:lvl5pPr>
              <a:defRPr sz="9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6">
            <a:extLst>
              <a:ext uri="{FF2B5EF4-FFF2-40B4-BE49-F238E27FC236}">
                <a16:creationId xmlns:a16="http://schemas.microsoft.com/office/drawing/2014/main" id="{019C79E2-DE00-5496-C81C-2FB9F9AE6114}"/>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223962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8448C6-84BD-D2EA-3B5E-17007893351A}"/>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5" name="Dian numeron paikkamerkki 4">
            <a:extLst>
              <a:ext uri="{FF2B5EF4-FFF2-40B4-BE49-F238E27FC236}">
                <a16:creationId xmlns:a16="http://schemas.microsoft.com/office/drawing/2014/main" id="{2D52430E-33F6-E54B-1A47-295C999A4940}"/>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279785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DBE663E-56F6-B789-013A-84CD7523D8B4}"/>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204097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85CE4BF-17B5-2948-5809-1FC9782D1CDB}"/>
              </a:ext>
            </a:extLst>
          </p:cNvPr>
          <p:cNvSpPr>
            <a:spLocks noGrp="1"/>
          </p:cNvSpPr>
          <p:nvPr>
            <p:ph type="title"/>
          </p:nvPr>
        </p:nvSpPr>
        <p:spPr>
          <a:xfrm>
            <a:off x="683812"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45DE628-A15D-10E0-52A6-17FF5830F93B}"/>
              </a:ext>
            </a:extLst>
          </p:cNvPr>
          <p:cNvSpPr>
            <a:spLocks noGrp="1"/>
          </p:cNvSpPr>
          <p:nvPr>
            <p:ph type="body" idx="1"/>
          </p:nvPr>
        </p:nvSpPr>
        <p:spPr>
          <a:xfrm>
            <a:off x="683812"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8" name="Sisällön paikkamerkki 4" descr="Kuva, joka sisältää kohteen teksti, Fontti, Grafiikka, kuvakaappaus&#10;&#10;Tekoälyn generoima sisältö voi olla virheellistä.">
            <a:extLst>
              <a:ext uri="{FF2B5EF4-FFF2-40B4-BE49-F238E27FC236}">
                <a16:creationId xmlns:a16="http://schemas.microsoft.com/office/drawing/2014/main" id="{DF6B0088-E9F7-D09E-4228-7A03E2EC857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6119521"/>
            <a:ext cx="1558783" cy="696913"/>
          </a:xfrm>
          <a:prstGeom prst="rect">
            <a:avLst/>
          </a:prstGeom>
        </p:spPr>
      </p:pic>
      <p:sp>
        <p:nvSpPr>
          <p:cNvPr id="6" name="Dian numeron paikkamerkki 5">
            <a:extLst>
              <a:ext uri="{FF2B5EF4-FFF2-40B4-BE49-F238E27FC236}">
                <a16:creationId xmlns:a16="http://schemas.microsoft.com/office/drawing/2014/main" id="{106A3FD4-731E-453F-BE29-02531B388333}"/>
              </a:ext>
            </a:extLst>
          </p:cNvPr>
          <p:cNvSpPr>
            <a:spLocks noGrp="1"/>
          </p:cNvSpPr>
          <p:nvPr>
            <p:ph type="sldNum" sz="quarter" idx="4"/>
          </p:nvPr>
        </p:nvSpPr>
        <p:spPr>
          <a:xfrm>
            <a:off x="9311240" y="6457288"/>
            <a:ext cx="2743200" cy="365125"/>
          </a:xfrm>
          <a:prstGeom prst="rect">
            <a:avLst/>
          </a:prstGeom>
        </p:spPr>
        <p:txBody>
          <a:bodyPr vert="horz" lIns="91440" tIns="45720" rIns="91440" bIns="45720" rtlCol="0" anchor="ctr"/>
          <a:lstStyle>
            <a:lvl1pPr algn="r">
              <a:defRPr sz="1000">
                <a:solidFill>
                  <a:schemeClr val="tx1">
                    <a:tint val="82000"/>
                  </a:schemeClr>
                </a:solidFill>
                <a:latin typeface="Montserrat" pitchFamily="2" charset="0"/>
              </a:defRPr>
            </a:lvl1pPr>
          </a:lstStyle>
          <a:p>
            <a:fld id="{FE60D538-0EB9-45C6-BE74-BCF7B37C5DA3}" type="slidenum">
              <a:rPr lang="fi-FI" smtClean="0"/>
              <a:pPr/>
              <a:t>‹#›</a:t>
            </a:fld>
            <a:endParaRPr lang="fi-FI" dirty="0"/>
          </a:p>
        </p:txBody>
      </p:sp>
    </p:spTree>
    <p:extLst>
      <p:ext uri="{BB962C8B-B14F-4D97-AF65-F5344CB8AC3E}">
        <p14:creationId xmlns:p14="http://schemas.microsoft.com/office/powerpoint/2010/main" val="108141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7" r:id="rId5"/>
    <p:sldLayoutId id="2147483656" r:id="rId6"/>
    <p:sldLayoutId id="2147483661" r:id="rId7"/>
    <p:sldLayoutId id="2147483654" r:id="rId8"/>
    <p:sldLayoutId id="2147483655" r:id="rId9"/>
  </p:sldLayoutIdLst>
  <p:hf hdr="0" ftr="0" dt="0"/>
  <p:txStyles>
    <p:titleStyle>
      <a:lvl1pPr algn="l" defTabSz="914400" rtl="0" eaLnBrk="1" latinLnBrk="0" hangingPunct="1">
        <a:lnSpc>
          <a:spcPct val="90000"/>
        </a:lnSpc>
        <a:spcBef>
          <a:spcPct val="0"/>
        </a:spcBef>
        <a:buNone/>
        <a:defRPr sz="4000" kern="1200">
          <a:solidFill>
            <a:schemeClr val="tx1"/>
          </a:solidFill>
          <a:latin typeface="Montserrat ExtraBold"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ontserrat"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ontserrat"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businesstampere.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1130174152?fl=pl&amp;fe=sh"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businesstampere.com/tampereen-kaupunkiseudun-elinkeinostrategia/"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20D78A-CA19-AB91-DA5F-881C8A17E344}"/>
              </a:ext>
            </a:extLst>
          </p:cNvPr>
          <p:cNvSpPr>
            <a:spLocks noGrp="1"/>
          </p:cNvSpPr>
          <p:nvPr>
            <p:ph type="title"/>
          </p:nvPr>
        </p:nvSpPr>
        <p:spPr>
          <a:xfrm>
            <a:off x="539750" y="1398589"/>
            <a:ext cx="10515600" cy="2570714"/>
          </a:xfrm>
        </p:spPr>
        <p:txBody>
          <a:bodyPr anchor="b">
            <a:normAutofit/>
          </a:bodyPr>
          <a:lstStyle/>
          <a:p>
            <a:r>
              <a:rPr lang="fi-FI" dirty="0"/>
              <a:t>Tampereen </a:t>
            </a:r>
            <a:br>
              <a:rPr lang="fi-FI" dirty="0"/>
            </a:br>
            <a:r>
              <a:rPr lang="fi-FI" dirty="0"/>
              <a:t>kaupunkiseudun </a:t>
            </a:r>
            <a:br>
              <a:rPr lang="fi-FI" dirty="0"/>
            </a:br>
            <a:r>
              <a:rPr lang="fi-FI" dirty="0"/>
              <a:t>elinkeinostrategia</a:t>
            </a:r>
          </a:p>
        </p:txBody>
      </p:sp>
      <p:sp>
        <p:nvSpPr>
          <p:cNvPr id="3" name="Alaotsikko 2">
            <a:extLst>
              <a:ext uri="{FF2B5EF4-FFF2-40B4-BE49-F238E27FC236}">
                <a16:creationId xmlns:a16="http://schemas.microsoft.com/office/drawing/2014/main" id="{D3418275-4EAC-C1AF-D114-14611F0E0D1E}"/>
              </a:ext>
            </a:extLst>
          </p:cNvPr>
          <p:cNvSpPr>
            <a:spLocks noGrp="1"/>
          </p:cNvSpPr>
          <p:nvPr>
            <p:ph type="body" idx="1"/>
          </p:nvPr>
        </p:nvSpPr>
        <p:spPr>
          <a:xfrm>
            <a:off x="539750" y="4194589"/>
            <a:ext cx="10515600" cy="1583911"/>
          </a:xfrm>
        </p:spPr>
        <p:txBody>
          <a:bodyPr>
            <a:normAutofit/>
          </a:bodyPr>
          <a:lstStyle/>
          <a:p>
            <a:r>
              <a:rPr lang="fi-FI" sz="2800" dirty="0">
                <a:solidFill>
                  <a:schemeClr val="tx1"/>
                </a:solidFill>
              </a:rPr>
              <a:t>Uuden edellä 2026–2030</a:t>
            </a:r>
          </a:p>
        </p:txBody>
      </p:sp>
      <p:sp>
        <p:nvSpPr>
          <p:cNvPr id="16" name="Dian numeron paikkamerkki 15">
            <a:extLst>
              <a:ext uri="{FF2B5EF4-FFF2-40B4-BE49-F238E27FC236}">
                <a16:creationId xmlns:a16="http://schemas.microsoft.com/office/drawing/2014/main" id="{5C273159-BA63-FBEA-95FB-132D7F7E16F8}"/>
              </a:ext>
            </a:extLst>
          </p:cNvPr>
          <p:cNvSpPr>
            <a:spLocks noGrp="1"/>
          </p:cNvSpPr>
          <p:nvPr>
            <p:ph type="sldNum" sz="quarter" idx="12"/>
          </p:nvPr>
        </p:nvSpPr>
        <p:spPr/>
        <p:txBody>
          <a:bodyPr/>
          <a:lstStyle/>
          <a:p>
            <a:fld id="{FE60D538-0EB9-45C6-BE74-BCF7B37C5DA3}" type="slidenum">
              <a:rPr lang="fi-FI" smtClean="0"/>
              <a:t>1</a:t>
            </a:fld>
            <a:endParaRPr lang="fi-FI"/>
          </a:p>
        </p:txBody>
      </p:sp>
      <p:pic>
        <p:nvPicPr>
          <p:cNvPr id="4" name="Kuva 3" descr="Kuva, joka sisältää kohteen kuvakaappaus, maalaus, maisema&#10;&#10;Tekoälyn generoima sisältö voi olla virheellistä.">
            <a:extLst>
              <a:ext uri="{FF2B5EF4-FFF2-40B4-BE49-F238E27FC236}">
                <a16:creationId xmlns:a16="http://schemas.microsoft.com/office/drawing/2014/main" id="{BBA00DB1-D35E-7051-A395-C32DD0495D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761" y="0"/>
            <a:ext cx="5828211" cy="6772945"/>
          </a:xfrm>
          <a:prstGeom prst="rect">
            <a:avLst/>
          </a:prstGeom>
        </p:spPr>
      </p:pic>
    </p:spTree>
    <p:extLst>
      <p:ext uri="{BB962C8B-B14F-4D97-AF65-F5344CB8AC3E}">
        <p14:creationId xmlns:p14="http://schemas.microsoft.com/office/powerpoint/2010/main" val="364958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FC9F4E7-6B70-4892-CC3E-768C7DD2DA8B}"/>
              </a:ext>
            </a:extLst>
          </p:cNvPr>
          <p:cNvSpPr>
            <a:spLocks noGrp="1"/>
          </p:cNvSpPr>
          <p:nvPr>
            <p:ph type="sldNum" sz="quarter" idx="12"/>
          </p:nvPr>
        </p:nvSpPr>
        <p:spPr/>
        <p:txBody>
          <a:bodyPr/>
          <a:lstStyle/>
          <a:p>
            <a:fld id="{FE60D538-0EB9-45C6-BE74-BCF7B37C5DA3}" type="slidenum">
              <a:rPr lang="fi-FI" smtClean="0"/>
              <a:t>10</a:t>
            </a:fld>
            <a:endParaRPr lang="fi-FI" dirty="0"/>
          </a:p>
        </p:txBody>
      </p:sp>
      <p:grpSp>
        <p:nvGrpSpPr>
          <p:cNvPr id="139" name="Ryhmä 138">
            <a:extLst>
              <a:ext uri="{FF2B5EF4-FFF2-40B4-BE49-F238E27FC236}">
                <a16:creationId xmlns:a16="http://schemas.microsoft.com/office/drawing/2014/main" id="{FDB18E0F-85A0-5A59-7AB3-84DA34CCA1DE}"/>
              </a:ext>
            </a:extLst>
          </p:cNvPr>
          <p:cNvGrpSpPr/>
          <p:nvPr/>
        </p:nvGrpSpPr>
        <p:grpSpPr>
          <a:xfrm>
            <a:off x="742731" y="569980"/>
            <a:ext cx="10609996" cy="5810697"/>
            <a:chOff x="749170" y="370363"/>
            <a:chExt cx="10609996" cy="5810697"/>
          </a:xfrm>
        </p:grpSpPr>
        <p:grpSp>
          <p:nvGrpSpPr>
            <p:cNvPr id="3" name="Ryhmä 2">
              <a:extLst>
                <a:ext uri="{FF2B5EF4-FFF2-40B4-BE49-F238E27FC236}">
                  <a16:creationId xmlns:a16="http://schemas.microsoft.com/office/drawing/2014/main" id="{0F321B12-D2A5-9649-8567-40489DCE9BCA}"/>
                </a:ext>
              </a:extLst>
            </p:cNvPr>
            <p:cNvGrpSpPr/>
            <p:nvPr/>
          </p:nvGrpSpPr>
          <p:grpSpPr>
            <a:xfrm>
              <a:off x="749170" y="370363"/>
              <a:ext cx="10609996" cy="5805834"/>
              <a:chOff x="-266832" y="-4318"/>
              <a:chExt cx="12641246" cy="6917338"/>
            </a:xfrm>
          </p:grpSpPr>
          <p:cxnSp>
            <p:nvCxnSpPr>
              <p:cNvPr id="54" name="Straight Arrow Connector 97">
                <a:extLst>
                  <a:ext uri="{FF2B5EF4-FFF2-40B4-BE49-F238E27FC236}">
                    <a16:creationId xmlns:a16="http://schemas.microsoft.com/office/drawing/2014/main" id="{4688CD90-29FA-6C7C-27B5-264E0DCFFDEF}"/>
                  </a:ext>
                </a:extLst>
              </p:cNvPr>
              <p:cNvCxnSpPr>
                <a:cxnSpLocks/>
                <a:stCxn id="62" idx="3"/>
              </p:cNvCxnSpPr>
              <p:nvPr/>
            </p:nvCxnSpPr>
            <p:spPr>
              <a:xfrm flipV="1">
                <a:off x="3399161" y="4451454"/>
                <a:ext cx="399713" cy="129279"/>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Freeform 50">
                <a:extLst>
                  <a:ext uri="{FF2B5EF4-FFF2-40B4-BE49-F238E27FC236}">
                    <a16:creationId xmlns:a16="http://schemas.microsoft.com/office/drawing/2014/main" id="{F8AEAEA7-0953-FDEA-9A9C-70B11FF6AC16}"/>
                  </a:ext>
                </a:extLst>
              </p:cNvPr>
              <p:cNvSpPr>
                <a:spLocks/>
              </p:cNvSpPr>
              <p:nvPr/>
            </p:nvSpPr>
            <p:spPr bwMode="auto">
              <a:xfrm rot="8856303">
                <a:off x="5380924" y="177641"/>
                <a:ext cx="247696"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5" name="TextBox 17">
                <a:extLst>
                  <a:ext uri="{FF2B5EF4-FFF2-40B4-BE49-F238E27FC236}">
                    <a16:creationId xmlns:a16="http://schemas.microsoft.com/office/drawing/2014/main" id="{F0B4252E-088D-5BC9-4527-5C569110EA8D}"/>
                  </a:ext>
                </a:extLst>
              </p:cNvPr>
              <p:cNvSpPr txBox="1"/>
              <p:nvPr/>
            </p:nvSpPr>
            <p:spPr>
              <a:xfrm>
                <a:off x="5603627" y="-4318"/>
                <a:ext cx="1678467" cy="45654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Lääketieteelliset</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laitteet</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6" name="Straight Arrow Connector 111">
                <a:extLst>
                  <a:ext uri="{FF2B5EF4-FFF2-40B4-BE49-F238E27FC236}">
                    <a16:creationId xmlns:a16="http://schemas.microsoft.com/office/drawing/2014/main" id="{649B534F-F3C2-C563-2AA0-ABDF687CC891}"/>
                  </a:ext>
                </a:extLst>
              </p:cNvPr>
              <p:cNvCxnSpPr>
                <a:cxnSpLocks/>
                <a:stCxn id="121" idx="0"/>
              </p:cNvCxnSpPr>
              <p:nvPr/>
            </p:nvCxnSpPr>
            <p:spPr>
              <a:xfrm flipH="1" flipV="1">
                <a:off x="7106622" y="4230528"/>
                <a:ext cx="1455915" cy="788788"/>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Arrow Connector 113">
                <a:extLst>
                  <a:ext uri="{FF2B5EF4-FFF2-40B4-BE49-F238E27FC236}">
                    <a16:creationId xmlns:a16="http://schemas.microsoft.com/office/drawing/2014/main" id="{67E38FC8-2A08-366F-DD0A-9D608B13EB7E}"/>
                  </a:ext>
                </a:extLst>
              </p:cNvPr>
              <p:cNvCxnSpPr>
                <a:cxnSpLocks/>
                <a:stCxn id="87" idx="0"/>
              </p:cNvCxnSpPr>
              <p:nvPr/>
            </p:nvCxnSpPr>
            <p:spPr>
              <a:xfrm flipH="1" flipV="1">
                <a:off x="6234134" y="4723819"/>
                <a:ext cx="2127299" cy="1116069"/>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Arrow Connector 75">
                <a:extLst>
                  <a:ext uri="{FF2B5EF4-FFF2-40B4-BE49-F238E27FC236}">
                    <a16:creationId xmlns:a16="http://schemas.microsoft.com/office/drawing/2014/main" id="{618CAF28-6504-B649-8073-08228930F30B}"/>
                  </a:ext>
                </a:extLst>
              </p:cNvPr>
              <p:cNvCxnSpPr>
                <a:cxnSpLocks/>
              </p:cNvCxnSpPr>
              <p:nvPr/>
            </p:nvCxnSpPr>
            <p:spPr>
              <a:xfrm>
                <a:off x="2303202" y="1619563"/>
                <a:ext cx="2017012" cy="978509"/>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Arrow Connector 86">
                <a:extLst>
                  <a:ext uri="{FF2B5EF4-FFF2-40B4-BE49-F238E27FC236}">
                    <a16:creationId xmlns:a16="http://schemas.microsoft.com/office/drawing/2014/main" id="{3735CBA3-30B5-72FA-1111-E73A4A95C3B2}"/>
                  </a:ext>
                </a:extLst>
              </p:cNvPr>
              <p:cNvCxnSpPr>
                <a:cxnSpLocks/>
                <a:stCxn id="96" idx="3"/>
                <a:endCxn id="49" idx="1"/>
              </p:cNvCxnSpPr>
              <p:nvPr/>
            </p:nvCxnSpPr>
            <p:spPr>
              <a:xfrm>
                <a:off x="1974247" y="2463516"/>
                <a:ext cx="2039702" cy="397050"/>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Freeform 50">
                <a:extLst>
                  <a:ext uri="{FF2B5EF4-FFF2-40B4-BE49-F238E27FC236}">
                    <a16:creationId xmlns:a16="http://schemas.microsoft.com/office/drawing/2014/main" id="{12474806-FF25-9EC2-BC13-B8A6E3CC5CE8}"/>
                  </a:ext>
                </a:extLst>
              </p:cNvPr>
              <p:cNvSpPr>
                <a:spLocks/>
              </p:cNvSpPr>
              <p:nvPr/>
            </p:nvSpPr>
            <p:spPr bwMode="auto">
              <a:xfrm rot="16559186">
                <a:off x="1869484" y="1302999"/>
                <a:ext cx="512642" cy="533460"/>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effectLst/>
                  <a:uLnTx/>
                  <a:uFillTx/>
                  <a:latin typeface="Calibri" panose="020F0502020204030204"/>
                  <a:ea typeface="+mn-ea"/>
                  <a:cs typeface="+mn-cs"/>
                </a:endParaRPr>
              </a:p>
            </p:txBody>
          </p:sp>
          <p:cxnSp>
            <p:nvCxnSpPr>
              <p:cNvPr id="11" name="Straight Arrow Connector 97">
                <a:extLst>
                  <a:ext uri="{FF2B5EF4-FFF2-40B4-BE49-F238E27FC236}">
                    <a16:creationId xmlns:a16="http://schemas.microsoft.com/office/drawing/2014/main" id="{C4123A86-59A7-5D03-36CE-62692E88414D}"/>
                  </a:ext>
                </a:extLst>
              </p:cNvPr>
              <p:cNvCxnSpPr>
                <a:cxnSpLocks/>
              </p:cNvCxnSpPr>
              <p:nvPr/>
            </p:nvCxnSpPr>
            <p:spPr>
              <a:xfrm flipV="1">
                <a:off x="2557946" y="2979797"/>
                <a:ext cx="1617629" cy="742763"/>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20">
                <a:extLst>
                  <a:ext uri="{FF2B5EF4-FFF2-40B4-BE49-F238E27FC236}">
                    <a16:creationId xmlns:a16="http://schemas.microsoft.com/office/drawing/2014/main" id="{DE69BC5C-9C6A-9F7C-112D-500981512ECA}"/>
                  </a:ext>
                </a:extLst>
              </p:cNvPr>
              <p:cNvCxnSpPr>
                <a:cxnSpLocks/>
                <a:stCxn id="53" idx="0"/>
              </p:cNvCxnSpPr>
              <p:nvPr/>
            </p:nvCxnSpPr>
            <p:spPr>
              <a:xfrm flipH="1" flipV="1">
                <a:off x="5929468" y="5024723"/>
                <a:ext cx="46066" cy="448083"/>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Arrow Connector 122">
                <a:extLst>
                  <a:ext uri="{FF2B5EF4-FFF2-40B4-BE49-F238E27FC236}">
                    <a16:creationId xmlns:a16="http://schemas.microsoft.com/office/drawing/2014/main" id="{3F1D8C04-C8CF-BECB-936C-876F4C0E2BF6}"/>
                  </a:ext>
                </a:extLst>
              </p:cNvPr>
              <p:cNvCxnSpPr>
                <a:cxnSpLocks/>
                <a:stCxn id="99" idx="3"/>
              </p:cNvCxnSpPr>
              <p:nvPr/>
            </p:nvCxnSpPr>
            <p:spPr>
              <a:xfrm flipV="1">
                <a:off x="5267792" y="4713489"/>
                <a:ext cx="630440" cy="891362"/>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7">
                <a:extLst>
                  <a:ext uri="{FF2B5EF4-FFF2-40B4-BE49-F238E27FC236}">
                    <a16:creationId xmlns:a16="http://schemas.microsoft.com/office/drawing/2014/main" id="{1D560645-224F-A0F6-8088-F498D7AC2331}"/>
                  </a:ext>
                </a:extLst>
              </p:cNvPr>
              <p:cNvSpPr txBox="1"/>
              <p:nvPr/>
            </p:nvSpPr>
            <p:spPr>
              <a:xfrm>
                <a:off x="1418604" y="2839990"/>
                <a:ext cx="1560695" cy="704063"/>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Kamera- ja </a:t>
                </a: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kuvantamis-tekniikka</a:t>
                </a:r>
                <a:endPar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5" name="TextBox 17">
                <a:extLst>
                  <a:ext uri="{FF2B5EF4-FFF2-40B4-BE49-F238E27FC236}">
                    <a16:creationId xmlns:a16="http://schemas.microsoft.com/office/drawing/2014/main" id="{9887F480-9D75-8BF7-009D-24AD645BFC2E}"/>
                  </a:ext>
                </a:extLst>
              </p:cNvPr>
              <p:cNvSpPr txBox="1"/>
              <p:nvPr/>
            </p:nvSpPr>
            <p:spPr>
              <a:xfrm>
                <a:off x="114020" y="1269076"/>
                <a:ext cx="1685354" cy="506045"/>
              </a:xfrm>
              <a:prstGeom prst="rect">
                <a:avLst/>
              </a:prstGeom>
              <a:noFill/>
              <a:ln w="3175">
                <a:noFill/>
              </a:ln>
              <a:effectLst/>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normalizeH="0" baseline="0" noProof="0" dirty="0" err="1">
                    <a:ln w="0"/>
                    <a:uLnTx/>
                    <a:uFillTx/>
                    <a:latin typeface="Montserrat" panose="00000500000000000000" pitchFamily="50" charset="0"/>
                    <a:ea typeface="+mn-ea"/>
                    <a:cs typeface="Poppins" panose="00000500000000000000" pitchFamily="2" charset="0"/>
                  </a:rPr>
                  <a:t>Ohjelmisto-tekniikka</a:t>
                </a:r>
                <a:endParaRPr kumimoji="0" lang="en-US" sz="1200" b="1" i="0" u="none" strike="noStrike" kern="1200" normalizeH="0" baseline="0" noProof="0" dirty="0">
                  <a:ln w="0"/>
                  <a:uLnTx/>
                  <a:uFillTx/>
                  <a:latin typeface="Montserrat" panose="00000500000000000000" pitchFamily="50" charset="0"/>
                  <a:ea typeface="+mn-ea"/>
                  <a:cs typeface="Poppins" panose="00000500000000000000" pitchFamily="2" charset="0"/>
                </a:endParaRPr>
              </a:p>
            </p:txBody>
          </p:sp>
          <p:sp>
            <p:nvSpPr>
              <p:cNvPr id="16" name="TextBox 17">
                <a:extLst>
                  <a:ext uri="{FF2B5EF4-FFF2-40B4-BE49-F238E27FC236}">
                    <a16:creationId xmlns:a16="http://schemas.microsoft.com/office/drawing/2014/main" id="{98EB1D84-2ED4-359F-8803-D634DAB47F19}"/>
                  </a:ext>
                </a:extLst>
              </p:cNvPr>
              <p:cNvSpPr txBox="1"/>
              <p:nvPr/>
            </p:nvSpPr>
            <p:spPr>
              <a:xfrm>
                <a:off x="104115" y="2213807"/>
                <a:ext cx="1390075" cy="308027"/>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Tekoäly</a:t>
                </a:r>
                <a:endPar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7" name="TextBox 17">
                <a:extLst>
                  <a:ext uri="{FF2B5EF4-FFF2-40B4-BE49-F238E27FC236}">
                    <a16:creationId xmlns:a16="http://schemas.microsoft.com/office/drawing/2014/main" id="{698DCB91-AEB8-99CE-7476-6295C559D100}"/>
                  </a:ext>
                </a:extLst>
              </p:cNvPr>
              <p:cNvSpPr txBox="1"/>
              <p:nvPr/>
            </p:nvSpPr>
            <p:spPr>
              <a:xfrm>
                <a:off x="6203374" y="5283866"/>
                <a:ext cx="1373948" cy="506045"/>
              </a:xfrm>
              <a:prstGeom prst="rect">
                <a:avLst/>
              </a:prstGeom>
              <a:noFill/>
              <a:ln w="3175">
                <a:noFill/>
              </a:ln>
              <a:effectLst/>
            </p:spPr>
            <p:txBody>
              <a:bodyPr wrap="square" rtlCol="0">
                <a:spAutoFit/>
              </a:bodyPr>
              <a:lstStyle/>
              <a:p>
                <a:pPr marL="0" marR="0" lvl="0" indent="0"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normalizeH="0" baseline="0" noProof="0" dirty="0" err="1">
                    <a:ln w="0"/>
                    <a:uLnTx/>
                    <a:uFillTx/>
                    <a:latin typeface="Montserrat" panose="00000500000000000000" pitchFamily="50" charset="0"/>
                    <a:ea typeface="+mn-ea"/>
                    <a:cs typeface="Poppins" panose="00000500000000000000" pitchFamily="2" charset="0"/>
                  </a:rPr>
                  <a:t>Teollisuus</a:t>
                </a:r>
                <a:r>
                  <a:rPr kumimoji="0" lang="en-US" sz="1200" b="1" i="0" u="none" strike="noStrike" kern="1200" normalizeH="0" baseline="0" noProof="0" dirty="0">
                    <a:ln w="0"/>
                    <a:uLnTx/>
                    <a:uFillTx/>
                    <a:latin typeface="Montserrat" panose="00000500000000000000" pitchFamily="50" charset="0"/>
                    <a:ea typeface="+mn-ea"/>
                    <a:cs typeface="Poppins" panose="00000500000000000000" pitchFamily="2" charset="0"/>
                  </a:rPr>
                  <a:t> 4.0</a:t>
                </a:r>
              </a:p>
            </p:txBody>
          </p:sp>
          <p:sp>
            <p:nvSpPr>
              <p:cNvPr id="18" name="TextBox 17">
                <a:extLst>
                  <a:ext uri="{FF2B5EF4-FFF2-40B4-BE49-F238E27FC236}">
                    <a16:creationId xmlns:a16="http://schemas.microsoft.com/office/drawing/2014/main" id="{EA31FB68-1605-5138-D161-9068037FAAF6}"/>
                  </a:ext>
                </a:extLst>
              </p:cNvPr>
              <p:cNvSpPr txBox="1"/>
              <p:nvPr/>
            </p:nvSpPr>
            <p:spPr>
              <a:xfrm>
                <a:off x="8497079" y="6173414"/>
                <a:ext cx="1798098" cy="704063"/>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Akut</a:t>
                </a:r>
                <a:r>
                  <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ja </a:t>
                </a: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sähköinen</a:t>
                </a:r>
                <a:r>
                  <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liikkuvuus</a:t>
                </a:r>
                <a:endPar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9" name="Freeform 50">
                <a:extLst>
                  <a:ext uri="{FF2B5EF4-FFF2-40B4-BE49-F238E27FC236}">
                    <a16:creationId xmlns:a16="http://schemas.microsoft.com/office/drawing/2014/main" id="{0010F674-6C10-4B2F-2733-D35A39807519}"/>
                  </a:ext>
                </a:extLst>
              </p:cNvPr>
              <p:cNvSpPr>
                <a:spLocks/>
              </p:cNvSpPr>
              <p:nvPr/>
            </p:nvSpPr>
            <p:spPr bwMode="auto">
              <a:xfrm rot="16835643">
                <a:off x="3525709" y="5913669"/>
                <a:ext cx="247694"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20" name="Straight Arrow Connector 86">
                <a:extLst>
                  <a:ext uri="{FF2B5EF4-FFF2-40B4-BE49-F238E27FC236}">
                    <a16:creationId xmlns:a16="http://schemas.microsoft.com/office/drawing/2014/main" id="{8630CDC6-1CFA-0819-6A12-6AB8C22F2CBA}"/>
                  </a:ext>
                </a:extLst>
              </p:cNvPr>
              <p:cNvCxnSpPr>
                <a:cxnSpLocks/>
                <a:stCxn id="99" idx="1"/>
                <a:endCxn id="19" idx="3"/>
              </p:cNvCxnSpPr>
              <p:nvPr/>
            </p:nvCxnSpPr>
            <p:spPr>
              <a:xfrm flipH="1">
                <a:off x="3760997" y="5711995"/>
                <a:ext cx="1101917" cy="31428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Freeform 50">
                <a:extLst>
                  <a:ext uri="{FF2B5EF4-FFF2-40B4-BE49-F238E27FC236}">
                    <a16:creationId xmlns:a16="http://schemas.microsoft.com/office/drawing/2014/main" id="{C3B451E6-8767-09C4-51FD-CF57D7BE9F1F}"/>
                  </a:ext>
                </a:extLst>
              </p:cNvPr>
              <p:cNvSpPr>
                <a:spLocks/>
              </p:cNvSpPr>
              <p:nvPr/>
            </p:nvSpPr>
            <p:spPr bwMode="auto">
              <a:xfrm rot="16835643">
                <a:off x="3525709" y="6347497"/>
                <a:ext cx="247694"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22" name="Straight Arrow Connector 86">
                <a:extLst>
                  <a:ext uri="{FF2B5EF4-FFF2-40B4-BE49-F238E27FC236}">
                    <a16:creationId xmlns:a16="http://schemas.microsoft.com/office/drawing/2014/main" id="{98FB099F-F5C0-C9B8-2BCD-4CE3999AC903}"/>
                  </a:ext>
                </a:extLst>
              </p:cNvPr>
              <p:cNvCxnSpPr>
                <a:cxnSpLocks/>
                <a:stCxn id="99" idx="1"/>
                <a:endCxn id="21" idx="3"/>
              </p:cNvCxnSpPr>
              <p:nvPr/>
            </p:nvCxnSpPr>
            <p:spPr>
              <a:xfrm flipH="1">
                <a:off x="3760997" y="5711995"/>
                <a:ext cx="1101917" cy="748112"/>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Freeform 50">
                <a:extLst>
                  <a:ext uri="{FF2B5EF4-FFF2-40B4-BE49-F238E27FC236}">
                    <a16:creationId xmlns:a16="http://schemas.microsoft.com/office/drawing/2014/main" id="{75900540-AA94-F9AD-320E-D61A3C203C3D}"/>
                  </a:ext>
                </a:extLst>
              </p:cNvPr>
              <p:cNvSpPr>
                <a:spLocks/>
              </p:cNvSpPr>
              <p:nvPr/>
            </p:nvSpPr>
            <p:spPr bwMode="auto">
              <a:xfrm rot="16835643">
                <a:off x="3535471" y="5504438"/>
                <a:ext cx="247694"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24" name="Straight Arrow Connector 86">
                <a:extLst>
                  <a:ext uri="{FF2B5EF4-FFF2-40B4-BE49-F238E27FC236}">
                    <a16:creationId xmlns:a16="http://schemas.microsoft.com/office/drawing/2014/main" id="{286EC331-327B-246C-9134-ED0CD64E9737}"/>
                  </a:ext>
                </a:extLst>
              </p:cNvPr>
              <p:cNvCxnSpPr>
                <a:cxnSpLocks/>
                <a:stCxn id="99" idx="1"/>
                <a:endCxn id="23" idx="3"/>
              </p:cNvCxnSpPr>
              <p:nvPr/>
            </p:nvCxnSpPr>
            <p:spPr>
              <a:xfrm flipH="1" flipV="1">
                <a:off x="3770759" y="5617048"/>
                <a:ext cx="1092155" cy="94947"/>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xtBox 17">
                <a:extLst>
                  <a:ext uri="{FF2B5EF4-FFF2-40B4-BE49-F238E27FC236}">
                    <a16:creationId xmlns:a16="http://schemas.microsoft.com/office/drawing/2014/main" id="{0CBAAE1E-CC1B-650F-A3C6-693A51B2EEC8}"/>
                  </a:ext>
                </a:extLst>
              </p:cNvPr>
              <p:cNvSpPr txBox="1"/>
              <p:nvPr/>
            </p:nvSpPr>
            <p:spPr>
              <a:xfrm>
                <a:off x="2151496" y="5447327"/>
                <a:ext cx="1363010" cy="291525"/>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Yhteydet</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26" name="TextBox 17">
                <a:extLst>
                  <a:ext uri="{FF2B5EF4-FFF2-40B4-BE49-F238E27FC236}">
                    <a16:creationId xmlns:a16="http://schemas.microsoft.com/office/drawing/2014/main" id="{794200B9-B5BF-95E2-172B-FE1DC12A21F7}"/>
                  </a:ext>
                </a:extLst>
              </p:cNvPr>
              <p:cNvSpPr txBox="1"/>
              <p:nvPr/>
            </p:nvSpPr>
            <p:spPr>
              <a:xfrm>
                <a:off x="2101278" y="5772473"/>
                <a:ext cx="1413229" cy="629806"/>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Anturit</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b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b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ja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esineiden</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internet (IoT)</a:t>
                </a:r>
              </a:p>
            </p:txBody>
          </p:sp>
          <p:sp>
            <p:nvSpPr>
              <p:cNvPr id="27" name="TextBox 17">
                <a:extLst>
                  <a:ext uri="{FF2B5EF4-FFF2-40B4-BE49-F238E27FC236}">
                    <a16:creationId xmlns:a16="http://schemas.microsoft.com/office/drawing/2014/main" id="{0537A7CE-5BD5-E6DF-EA80-9B3B8DB0A35B}"/>
                  </a:ext>
                </a:extLst>
              </p:cNvPr>
              <p:cNvSpPr txBox="1"/>
              <p:nvPr/>
            </p:nvSpPr>
            <p:spPr>
              <a:xfrm>
                <a:off x="2072272" y="6456479"/>
                <a:ext cx="1465248" cy="456541"/>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Konenäkö</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b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b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ja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ohjaus</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28" name="Straight Arrow Connector 86">
                <a:extLst>
                  <a:ext uri="{FF2B5EF4-FFF2-40B4-BE49-F238E27FC236}">
                    <a16:creationId xmlns:a16="http://schemas.microsoft.com/office/drawing/2014/main" id="{38A0C27D-7AF2-3B06-280E-D3FB2C38EA03}"/>
                  </a:ext>
                </a:extLst>
              </p:cNvPr>
              <p:cNvCxnSpPr>
                <a:cxnSpLocks/>
                <a:stCxn id="53" idx="3"/>
                <a:endCxn id="119" idx="2"/>
              </p:cNvCxnSpPr>
              <p:nvPr/>
            </p:nvCxnSpPr>
            <p:spPr>
              <a:xfrm flipH="1">
                <a:off x="5519419" y="5726009"/>
                <a:ext cx="304068" cy="299246"/>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Freeform 50">
                <a:extLst>
                  <a:ext uri="{FF2B5EF4-FFF2-40B4-BE49-F238E27FC236}">
                    <a16:creationId xmlns:a16="http://schemas.microsoft.com/office/drawing/2014/main" id="{3869AC35-BB10-9BDC-23B9-300A163A2A7C}"/>
                  </a:ext>
                </a:extLst>
              </p:cNvPr>
              <p:cNvSpPr>
                <a:spLocks/>
              </p:cNvSpPr>
              <p:nvPr/>
            </p:nvSpPr>
            <p:spPr bwMode="auto">
              <a:xfrm rot="9895351">
                <a:off x="6122547" y="6004291"/>
                <a:ext cx="252364" cy="247695"/>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30" name="Straight Arrow Connector 86">
                <a:extLst>
                  <a:ext uri="{FF2B5EF4-FFF2-40B4-BE49-F238E27FC236}">
                    <a16:creationId xmlns:a16="http://schemas.microsoft.com/office/drawing/2014/main" id="{FC500F8F-25F7-A7AF-F3FD-28F2B0F3B5E8}"/>
                  </a:ext>
                </a:extLst>
              </p:cNvPr>
              <p:cNvCxnSpPr>
                <a:cxnSpLocks/>
                <a:endCxn id="29" idx="3"/>
              </p:cNvCxnSpPr>
              <p:nvPr/>
            </p:nvCxnSpPr>
            <p:spPr>
              <a:xfrm>
                <a:off x="6024578" y="5737365"/>
                <a:ext cx="163542" cy="298291"/>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17">
                <a:extLst>
                  <a:ext uri="{FF2B5EF4-FFF2-40B4-BE49-F238E27FC236}">
                    <a16:creationId xmlns:a16="http://schemas.microsoft.com/office/drawing/2014/main" id="{62E36785-8252-27AB-14D3-7C9979850DE9}"/>
                  </a:ext>
                </a:extLst>
              </p:cNvPr>
              <p:cNvSpPr txBox="1"/>
              <p:nvPr/>
            </p:nvSpPr>
            <p:spPr>
              <a:xfrm>
                <a:off x="5741184" y="6294760"/>
                <a:ext cx="1280314" cy="45654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Tehdas-automaatio</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33" name="Freeform 50">
                <a:extLst>
                  <a:ext uri="{FF2B5EF4-FFF2-40B4-BE49-F238E27FC236}">
                    <a16:creationId xmlns:a16="http://schemas.microsoft.com/office/drawing/2014/main" id="{C12C42F1-A17F-3466-13C2-BE76B97ACF37}"/>
                  </a:ext>
                </a:extLst>
              </p:cNvPr>
              <p:cNvSpPr>
                <a:spLocks/>
              </p:cNvSpPr>
              <p:nvPr/>
            </p:nvSpPr>
            <p:spPr bwMode="auto">
              <a:xfrm rot="7896824">
                <a:off x="6894592" y="5883582"/>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34" name="Straight Arrow Connector 86">
                <a:extLst>
                  <a:ext uri="{FF2B5EF4-FFF2-40B4-BE49-F238E27FC236}">
                    <a16:creationId xmlns:a16="http://schemas.microsoft.com/office/drawing/2014/main" id="{B3605BB3-834E-D599-01B8-544EC81F7E48}"/>
                  </a:ext>
                </a:extLst>
              </p:cNvPr>
              <p:cNvCxnSpPr>
                <a:cxnSpLocks/>
                <a:stCxn id="53" idx="1"/>
                <a:endCxn id="33" idx="3"/>
              </p:cNvCxnSpPr>
              <p:nvPr/>
            </p:nvCxnSpPr>
            <p:spPr>
              <a:xfrm>
                <a:off x="6228926" y="5621010"/>
                <a:ext cx="687016" cy="342957"/>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17">
                <a:extLst>
                  <a:ext uri="{FF2B5EF4-FFF2-40B4-BE49-F238E27FC236}">
                    <a16:creationId xmlns:a16="http://schemas.microsoft.com/office/drawing/2014/main" id="{BEF8E1C2-AFA9-E85C-ABF6-8236AF2A76E7}"/>
                  </a:ext>
                </a:extLst>
              </p:cNvPr>
              <p:cNvSpPr txBox="1"/>
              <p:nvPr/>
            </p:nvSpPr>
            <p:spPr>
              <a:xfrm>
                <a:off x="6895471" y="6154420"/>
                <a:ext cx="1358946" cy="629806"/>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Simulaatiot</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ja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digitaaliset</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kaksoset</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36" name="TextBox 17">
                <a:extLst>
                  <a:ext uri="{FF2B5EF4-FFF2-40B4-BE49-F238E27FC236}">
                    <a16:creationId xmlns:a16="http://schemas.microsoft.com/office/drawing/2014/main" id="{E0C995D2-93AB-97A6-3D60-C4362E9718C0}"/>
                  </a:ext>
                </a:extLst>
              </p:cNvPr>
              <p:cNvSpPr txBox="1"/>
              <p:nvPr/>
            </p:nvSpPr>
            <p:spPr>
              <a:xfrm>
                <a:off x="8484705" y="4268253"/>
                <a:ext cx="1040348" cy="506046"/>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Vihreä</a:t>
                </a:r>
                <a:r>
                  <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energia</a:t>
                </a:r>
                <a:endPar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37" name="TextBox 17">
                <a:extLst>
                  <a:ext uri="{FF2B5EF4-FFF2-40B4-BE49-F238E27FC236}">
                    <a16:creationId xmlns:a16="http://schemas.microsoft.com/office/drawing/2014/main" id="{58501DC6-4A9F-AB62-0B66-86637401EEEF}"/>
                  </a:ext>
                </a:extLst>
              </p:cNvPr>
              <p:cNvSpPr txBox="1"/>
              <p:nvPr/>
            </p:nvSpPr>
            <p:spPr>
              <a:xfrm>
                <a:off x="8532771" y="2985242"/>
                <a:ext cx="1601356" cy="506046"/>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Puhdas</a:t>
                </a:r>
                <a:r>
                  <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teknologia</a:t>
                </a:r>
                <a:endPar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38" name="Freeform 50">
                <a:extLst>
                  <a:ext uri="{FF2B5EF4-FFF2-40B4-BE49-F238E27FC236}">
                    <a16:creationId xmlns:a16="http://schemas.microsoft.com/office/drawing/2014/main" id="{2C8C3775-C8C2-C567-50B0-C2805AAD19D1}"/>
                  </a:ext>
                </a:extLst>
              </p:cNvPr>
              <p:cNvSpPr>
                <a:spLocks/>
              </p:cNvSpPr>
              <p:nvPr/>
            </p:nvSpPr>
            <p:spPr bwMode="auto">
              <a:xfrm rot="7763641">
                <a:off x="10109971" y="5381585"/>
                <a:ext cx="247696"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39" name="Straight Arrow Connector 86">
                <a:extLst>
                  <a:ext uri="{FF2B5EF4-FFF2-40B4-BE49-F238E27FC236}">
                    <a16:creationId xmlns:a16="http://schemas.microsoft.com/office/drawing/2014/main" id="{74A1ABD8-41EF-0ED5-5730-95599D2DD93F}"/>
                  </a:ext>
                </a:extLst>
              </p:cNvPr>
              <p:cNvCxnSpPr>
                <a:cxnSpLocks/>
                <a:endCxn id="38" idx="3"/>
              </p:cNvCxnSpPr>
              <p:nvPr/>
            </p:nvCxnSpPr>
            <p:spPr>
              <a:xfrm>
                <a:off x="8861061" y="5088120"/>
                <a:ext cx="1268563" cy="37785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Freeform 50">
                <a:extLst>
                  <a:ext uri="{FF2B5EF4-FFF2-40B4-BE49-F238E27FC236}">
                    <a16:creationId xmlns:a16="http://schemas.microsoft.com/office/drawing/2014/main" id="{64DD89B0-93C1-2605-680A-889C4C5170DC}"/>
                  </a:ext>
                </a:extLst>
              </p:cNvPr>
              <p:cNvSpPr>
                <a:spLocks/>
              </p:cNvSpPr>
              <p:nvPr/>
            </p:nvSpPr>
            <p:spPr bwMode="auto">
              <a:xfrm rot="6221931">
                <a:off x="10102204" y="4916851"/>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41" name="Straight Arrow Connector 86">
                <a:extLst>
                  <a:ext uri="{FF2B5EF4-FFF2-40B4-BE49-F238E27FC236}">
                    <a16:creationId xmlns:a16="http://schemas.microsoft.com/office/drawing/2014/main" id="{40FCA1A8-C3C8-CF1A-B701-CCCB6855AFEE}"/>
                  </a:ext>
                </a:extLst>
              </p:cNvPr>
              <p:cNvCxnSpPr>
                <a:cxnSpLocks/>
                <a:stCxn id="121" idx="2"/>
                <a:endCxn id="40" idx="3"/>
              </p:cNvCxnSpPr>
              <p:nvPr/>
            </p:nvCxnSpPr>
            <p:spPr>
              <a:xfrm>
                <a:off x="8972226" y="4968836"/>
                <a:ext cx="1141814" cy="8171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TextBox 17">
                <a:extLst>
                  <a:ext uri="{FF2B5EF4-FFF2-40B4-BE49-F238E27FC236}">
                    <a16:creationId xmlns:a16="http://schemas.microsoft.com/office/drawing/2014/main" id="{9863C767-880C-547E-19D3-8DC73E20803C}"/>
                  </a:ext>
                </a:extLst>
              </p:cNvPr>
              <p:cNvSpPr txBox="1"/>
              <p:nvPr/>
            </p:nvSpPr>
            <p:spPr>
              <a:xfrm>
                <a:off x="10390200" y="5402693"/>
                <a:ext cx="1164599" cy="291526"/>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Älyverkko</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43" name="TextBox 17">
                <a:extLst>
                  <a:ext uri="{FF2B5EF4-FFF2-40B4-BE49-F238E27FC236}">
                    <a16:creationId xmlns:a16="http://schemas.microsoft.com/office/drawing/2014/main" id="{F736A1D3-E73D-D0C9-1754-54727C3A7237}"/>
                  </a:ext>
                </a:extLst>
              </p:cNvPr>
              <p:cNvSpPr txBox="1"/>
              <p:nvPr/>
            </p:nvSpPr>
            <p:spPr>
              <a:xfrm>
                <a:off x="10390200" y="4958158"/>
                <a:ext cx="1984214" cy="28327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Energian</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varastointi</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44" name="Straight Arrow Connector 86">
                <a:extLst>
                  <a:ext uri="{FF2B5EF4-FFF2-40B4-BE49-F238E27FC236}">
                    <a16:creationId xmlns:a16="http://schemas.microsoft.com/office/drawing/2014/main" id="{6962DE1E-195B-4F4A-946E-D3FC90E5095A}"/>
                  </a:ext>
                </a:extLst>
              </p:cNvPr>
              <p:cNvCxnSpPr>
                <a:cxnSpLocks/>
              </p:cNvCxnSpPr>
              <p:nvPr/>
            </p:nvCxnSpPr>
            <p:spPr>
              <a:xfrm flipH="1" flipV="1">
                <a:off x="2896076" y="931965"/>
                <a:ext cx="1435469" cy="1355982"/>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Freeform 50">
                <a:extLst>
                  <a:ext uri="{FF2B5EF4-FFF2-40B4-BE49-F238E27FC236}">
                    <a16:creationId xmlns:a16="http://schemas.microsoft.com/office/drawing/2014/main" id="{5F1CBEA5-D528-F365-47FE-F707FD7FF335}"/>
                  </a:ext>
                </a:extLst>
              </p:cNvPr>
              <p:cNvSpPr>
                <a:spLocks/>
              </p:cNvSpPr>
              <p:nvPr/>
            </p:nvSpPr>
            <p:spPr bwMode="auto">
              <a:xfrm rot="17971523">
                <a:off x="2627501" y="740442"/>
                <a:ext cx="442196" cy="45053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A12128"/>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46" name="TextBox 17">
                <a:extLst>
                  <a:ext uri="{FF2B5EF4-FFF2-40B4-BE49-F238E27FC236}">
                    <a16:creationId xmlns:a16="http://schemas.microsoft.com/office/drawing/2014/main" id="{D5CE2500-0477-0544-CAB9-A676E5914C97}"/>
                  </a:ext>
                </a:extLst>
              </p:cNvPr>
              <p:cNvSpPr txBox="1"/>
              <p:nvPr/>
            </p:nvSpPr>
            <p:spPr>
              <a:xfrm>
                <a:off x="521706" y="670639"/>
                <a:ext cx="2103624" cy="308027"/>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Sirut ja </a:t>
                </a: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fotoniikka</a:t>
                </a:r>
                <a:endPar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47" name="Freeform 43">
                <a:extLst>
                  <a:ext uri="{FF2B5EF4-FFF2-40B4-BE49-F238E27FC236}">
                    <a16:creationId xmlns:a16="http://schemas.microsoft.com/office/drawing/2014/main" id="{5C5578AE-BBE6-D8E5-E351-E6B9ECFB33A9}"/>
                  </a:ext>
                </a:extLst>
              </p:cNvPr>
              <p:cNvSpPr>
                <a:spLocks/>
              </p:cNvSpPr>
              <p:nvPr/>
            </p:nvSpPr>
            <p:spPr bwMode="auto">
              <a:xfrm>
                <a:off x="3609412" y="3286329"/>
                <a:ext cx="1701098" cy="1669618"/>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A12128"/>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48" name="Freeform 43">
                <a:extLst>
                  <a:ext uri="{FF2B5EF4-FFF2-40B4-BE49-F238E27FC236}">
                    <a16:creationId xmlns:a16="http://schemas.microsoft.com/office/drawing/2014/main" id="{CD370618-3EA3-0EE3-D529-F5E93A669820}"/>
                  </a:ext>
                </a:extLst>
              </p:cNvPr>
              <p:cNvSpPr>
                <a:spLocks/>
              </p:cNvSpPr>
              <p:nvPr/>
            </p:nvSpPr>
            <p:spPr bwMode="auto">
              <a:xfrm>
                <a:off x="4858949" y="1297177"/>
                <a:ext cx="1839711" cy="1805666"/>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A12128"/>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49" name="Freeform 43">
                <a:extLst>
                  <a:ext uri="{FF2B5EF4-FFF2-40B4-BE49-F238E27FC236}">
                    <a16:creationId xmlns:a16="http://schemas.microsoft.com/office/drawing/2014/main" id="{75C4702F-8FA9-831A-A654-B84085F44110}"/>
                  </a:ext>
                </a:extLst>
              </p:cNvPr>
              <p:cNvSpPr>
                <a:spLocks/>
              </p:cNvSpPr>
              <p:nvPr/>
            </p:nvSpPr>
            <p:spPr bwMode="auto">
              <a:xfrm>
                <a:off x="4012027" y="2002113"/>
                <a:ext cx="1756968" cy="1724453"/>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A12128"/>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50" name="TextBox 48">
                <a:extLst>
                  <a:ext uri="{FF2B5EF4-FFF2-40B4-BE49-F238E27FC236}">
                    <a16:creationId xmlns:a16="http://schemas.microsoft.com/office/drawing/2014/main" id="{5F781A4F-4421-827B-956D-AA96C307A5CA}"/>
                  </a:ext>
                </a:extLst>
              </p:cNvPr>
              <p:cNvSpPr txBox="1"/>
              <p:nvPr/>
            </p:nvSpPr>
            <p:spPr>
              <a:xfrm>
                <a:off x="3610520" y="3953282"/>
                <a:ext cx="1393490"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Luova</a:t>
                </a:r>
                <a:r>
                  <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br>
                  <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b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talous</a:t>
                </a:r>
                <a:endPar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51" name="TextBox 17">
                <a:extLst>
                  <a:ext uri="{FF2B5EF4-FFF2-40B4-BE49-F238E27FC236}">
                    <a16:creationId xmlns:a16="http://schemas.microsoft.com/office/drawing/2014/main" id="{26754FD4-F1A5-7B24-079D-7FB3EA9B091E}"/>
                  </a:ext>
                </a:extLst>
              </p:cNvPr>
              <p:cNvSpPr txBox="1"/>
              <p:nvPr/>
            </p:nvSpPr>
            <p:spPr>
              <a:xfrm>
                <a:off x="10870955" y="3760301"/>
                <a:ext cx="1265619" cy="28327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Kiertotalous</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52" name="Straight Arrow Connector 109">
                <a:extLst>
                  <a:ext uri="{FF2B5EF4-FFF2-40B4-BE49-F238E27FC236}">
                    <a16:creationId xmlns:a16="http://schemas.microsoft.com/office/drawing/2014/main" id="{FAFCC5F5-7A53-A296-BCD1-3ECBE9B07313}"/>
                  </a:ext>
                </a:extLst>
              </p:cNvPr>
              <p:cNvCxnSpPr>
                <a:cxnSpLocks/>
              </p:cNvCxnSpPr>
              <p:nvPr/>
            </p:nvCxnSpPr>
            <p:spPr>
              <a:xfrm flipH="1">
                <a:off x="7509707" y="3732420"/>
                <a:ext cx="1826554" cy="162616"/>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 name="Freeform 50">
                <a:extLst>
                  <a:ext uri="{FF2B5EF4-FFF2-40B4-BE49-F238E27FC236}">
                    <a16:creationId xmlns:a16="http://schemas.microsoft.com/office/drawing/2014/main" id="{C973E990-67FD-D268-6DBB-FE204062EA36}"/>
                  </a:ext>
                </a:extLst>
              </p:cNvPr>
              <p:cNvSpPr>
                <a:spLocks/>
              </p:cNvSpPr>
              <p:nvPr/>
            </p:nvSpPr>
            <p:spPr bwMode="auto">
              <a:xfrm rot="3476543" flipH="1">
                <a:off x="5795192" y="5438140"/>
                <a:ext cx="462028" cy="47073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55" name="TextBox 17">
                <a:extLst>
                  <a:ext uri="{FF2B5EF4-FFF2-40B4-BE49-F238E27FC236}">
                    <a16:creationId xmlns:a16="http://schemas.microsoft.com/office/drawing/2014/main" id="{F1D8540E-DD7D-F711-2B0C-DC0E12722264}"/>
                  </a:ext>
                </a:extLst>
              </p:cNvPr>
              <p:cNvSpPr txBox="1"/>
              <p:nvPr/>
            </p:nvSpPr>
            <p:spPr>
              <a:xfrm>
                <a:off x="2177396" y="3883798"/>
                <a:ext cx="1390075" cy="506046"/>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Luovat</a:t>
                </a:r>
                <a:r>
                  <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ratkaisut</a:t>
                </a:r>
                <a:endPar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56" name="Straight Arrow Connector 97">
                <a:extLst>
                  <a:ext uri="{FF2B5EF4-FFF2-40B4-BE49-F238E27FC236}">
                    <a16:creationId xmlns:a16="http://schemas.microsoft.com/office/drawing/2014/main" id="{7B4B035B-E712-302A-7667-429FFC3E02BC}"/>
                  </a:ext>
                </a:extLst>
              </p:cNvPr>
              <p:cNvCxnSpPr>
                <a:cxnSpLocks/>
                <a:stCxn id="98" idx="1"/>
              </p:cNvCxnSpPr>
              <p:nvPr/>
            </p:nvCxnSpPr>
            <p:spPr>
              <a:xfrm flipV="1">
                <a:off x="1106617" y="3869924"/>
                <a:ext cx="1180636" cy="69589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TextBox 17">
                <a:extLst>
                  <a:ext uri="{FF2B5EF4-FFF2-40B4-BE49-F238E27FC236}">
                    <a16:creationId xmlns:a16="http://schemas.microsoft.com/office/drawing/2014/main" id="{04504C39-05AC-CB17-BA5B-643E616A2ED5}"/>
                  </a:ext>
                </a:extLst>
              </p:cNvPr>
              <p:cNvSpPr txBox="1"/>
              <p:nvPr/>
            </p:nvSpPr>
            <p:spPr>
              <a:xfrm>
                <a:off x="-266832" y="4442446"/>
                <a:ext cx="1363010" cy="291526"/>
              </a:xfrm>
              <a:prstGeom prst="rect">
                <a:avLst/>
              </a:prstGeom>
              <a:noFill/>
              <a:ln>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Metaversumi</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58" name="Straight Arrow Connector 97">
                <a:extLst>
                  <a:ext uri="{FF2B5EF4-FFF2-40B4-BE49-F238E27FC236}">
                    <a16:creationId xmlns:a16="http://schemas.microsoft.com/office/drawing/2014/main" id="{F34FE55A-9479-D411-DC18-E3579EFBC5EC}"/>
                  </a:ext>
                </a:extLst>
              </p:cNvPr>
              <p:cNvCxnSpPr>
                <a:cxnSpLocks/>
                <a:stCxn id="59" idx="3"/>
                <a:endCxn id="62" idx="1"/>
              </p:cNvCxnSpPr>
              <p:nvPr/>
            </p:nvCxnSpPr>
            <p:spPr>
              <a:xfrm flipV="1">
                <a:off x="1503592" y="4672802"/>
                <a:ext cx="1430876" cy="687396"/>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9" name="Freeform 50">
                <a:extLst>
                  <a:ext uri="{FF2B5EF4-FFF2-40B4-BE49-F238E27FC236}">
                    <a16:creationId xmlns:a16="http://schemas.microsoft.com/office/drawing/2014/main" id="{E2908A6C-4D79-5F4B-8177-3172D499DB96}"/>
                  </a:ext>
                </a:extLst>
              </p:cNvPr>
              <p:cNvSpPr>
                <a:spLocks/>
              </p:cNvSpPr>
              <p:nvPr/>
            </p:nvSpPr>
            <p:spPr bwMode="auto">
              <a:xfrm rot="16835643">
                <a:off x="1268305" y="5247588"/>
                <a:ext cx="247694"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60" name="TextBox 17">
                <a:extLst>
                  <a:ext uri="{FF2B5EF4-FFF2-40B4-BE49-F238E27FC236}">
                    <a16:creationId xmlns:a16="http://schemas.microsoft.com/office/drawing/2014/main" id="{64C97ECA-DAA6-C45F-A03E-457FA3E2E61A}"/>
                  </a:ext>
                </a:extLst>
              </p:cNvPr>
              <p:cNvSpPr txBox="1"/>
              <p:nvPr/>
            </p:nvSpPr>
            <p:spPr>
              <a:xfrm>
                <a:off x="160205" y="5508699"/>
                <a:ext cx="1701599" cy="629806"/>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Tuotannot</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ja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immateriaali-oikeudet</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61" name="Straight Arrow Connector 97">
                <a:extLst>
                  <a:ext uri="{FF2B5EF4-FFF2-40B4-BE49-F238E27FC236}">
                    <a16:creationId xmlns:a16="http://schemas.microsoft.com/office/drawing/2014/main" id="{AF9DA724-28E3-A913-62E9-D43D2DE540A4}"/>
                  </a:ext>
                </a:extLst>
              </p:cNvPr>
              <p:cNvCxnSpPr>
                <a:cxnSpLocks/>
                <a:stCxn id="98" idx="1"/>
                <a:endCxn id="62" idx="1"/>
              </p:cNvCxnSpPr>
              <p:nvPr/>
            </p:nvCxnSpPr>
            <p:spPr>
              <a:xfrm>
                <a:off x="1106618" y="4565818"/>
                <a:ext cx="1827851" cy="10698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Freeform 50">
                <a:extLst>
                  <a:ext uri="{FF2B5EF4-FFF2-40B4-BE49-F238E27FC236}">
                    <a16:creationId xmlns:a16="http://schemas.microsoft.com/office/drawing/2014/main" id="{45618262-0F33-A53D-C92E-1FDF5DD3330F}"/>
                  </a:ext>
                </a:extLst>
              </p:cNvPr>
              <p:cNvSpPr>
                <a:spLocks/>
              </p:cNvSpPr>
              <p:nvPr/>
            </p:nvSpPr>
            <p:spPr bwMode="auto">
              <a:xfrm rot="16559186">
                <a:off x="2910494" y="4360038"/>
                <a:ext cx="512642" cy="533460"/>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effectLst/>
                  <a:uLnTx/>
                  <a:uFillTx/>
                  <a:latin typeface="Calibri" panose="020F0502020204030204"/>
                  <a:ea typeface="+mn-ea"/>
                  <a:cs typeface="+mn-cs"/>
                </a:endParaRPr>
              </a:p>
            </p:txBody>
          </p:sp>
          <p:cxnSp>
            <p:nvCxnSpPr>
              <p:cNvPr id="63" name="Straight Arrow Connector 113">
                <a:extLst>
                  <a:ext uri="{FF2B5EF4-FFF2-40B4-BE49-F238E27FC236}">
                    <a16:creationId xmlns:a16="http://schemas.microsoft.com/office/drawing/2014/main" id="{00261E43-ED61-4101-3188-FD26E9AEA4B9}"/>
                  </a:ext>
                </a:extLst>
              </p:cNvPr>
              <p:cNvCxnSpPr>
                <a:cxnSpLocks/>
                <a:stCxn id="48" idx="0"/>
                <a:endCxn id="68" idx="2"/>
              </p:cNvCxnSpPr>
              <p:nvPr/>
            </p:nvCxnSpPr>
            <p:spPr>
              <a:xfrm flipH="1" flipV="1">
                <a:off x="5769935" y="1099657"/>
                <a:ext cx="12895" cy="19949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113">
                <a:extLst>
                  <a:ext uri="{FF2B5EF4-FFF2-40B4-BE49-F238E27FC236}">
                    <a16:creationId xmlns:a16="http://schemas.microsoft.com/office/drawing/2014/main" id="{FF90CB3B-72A9-41C0-585F-9249F4DD819B}"/>
                  </a:ext>
                </a:extLst>
              </p:cNvPr>
              <p:cNvCxnSpPr>
                <a:cxnSpLocks/>
                <a:stCxn id="4" idx="1"/>
              </p:cNvCxnSpPr>
              <p:nvPr/>
            </p:nvCxnSpPr>
            <p:spPr>
              <a:xfrm>
                <a:off x="5590688" y="376086"/>
                <a:ext cx="269735" cy="46726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TextBox 17">
                <a:extLst>
                  <a:ext uri="{FF2B5EF4-FFF2-40B4-BE49-F238E27FC236}">
                    <a16:creationId xmlns:a16="http://schemas.microsoft.com/office/drawing/2014/main" id="{1CFF5EB7-7A0D-D7B5-3FD1-D0F16CCA2BA6}"/>
                  </a:ext>
                </a:extLst>
              </p:cNvPr>
              <p:cNvSpPr txBox="1"/>
              <p:nvPr/>
            </p:nvSpPr>
            <p:spPr>
              <a:xfrm>
                <a:off x="6685601" y="350390"/>
                <a:ext cx="1223568" cy="45654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Digitaalinen</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terveys</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ja IT</a:t>
                </a:r>
              </a:p>
            </p:txBody>
          </p:sp>
          <p:sp>
            <p:nvSpPr>
              <p:cNvPr id="66" name="Freeform 50">
                <a:extLst>
                  <a:ext uri="{FF2B5EF4-FFF2-40B4-BE49-F238E27FC236}">
                    <a16:creationId xmlns:a16="http://schemas.microsoft.com/office/drawing/2014/main" id="{32B20075-0771-9178-1C8D-557D97F317E6}"/>
                  </a:ext>
                </a:extLst>
              </p:cNvPr>
              <p:cNvSpPr>
                <a:spLocks/>
              </p:cNvSpPr>
              <p:nvPr/>
            </p:nvSpPr>
            <p:spPr bwMode="auto">
              <a:xfrm rot="7763641">
                <a:off x="6449487" y="470764"/>
                <a:ext cx="247696"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67" name="Straight Arrow Connector 113">
                <a:extLst>
                  <a:ext uri="{FF2B5EF4-FFF2-40B4-BE49-F238E27FC236}">
                    <a16:creationId xmlns:a16="http://schemas.microsoft.com/office/drawing/2014/main" id="{7C40C2AD-1CBB-1D06-DA8C-19DF17619331}"/>
                  </a:ext>
                </a:extLst>
              </p:cNvPr>
              <p:cNvCxnSpPr>
                <a:cxnSpLocks/>
                <a:stCxn id="66" idx="3"/>
              </p:cNvCxnSpPr>
              <p:nvPr/>
            </p:nvCxnSpPr>
            <p:spPr>
              <a:xfrm flipH="1">
                <a:off x="5883438" y="555155"/>
                <a:ext cx="585701" cy="31121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 name="Freeform 50">
                <a:extLst>
                  <a:ext uri="{FF2B5EF4-FFF2-40B4-BE49-F238E27FC236}">
                    <a16:creationId xmlns:a16="http://schemas.microsoft.com/office/drawing/2014/main" id="{331E1574-7E90-0C0A-53FC-19A8B5E028ED}"/>
                  </a:ext>
                </a:extLst>
              </p:cNvPr>
              <p:cNvSpPr>
                <a:spLocks/>
              </p:cNvSpPr>
              <p:nvPr/>
            </p:nvSpPr>
            <p:spPr bwMode="auto">
              <a:xfrm rot="4849173" flipH="1">
                <a:off x="5573537" y="667577"/>
                <a:ext cx="454848" cy="46342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69" name="TextBox 17">
                <a:extLst>
                  <a:ext uri="{FF2B5EF4-FFF2-40B4-BE49-F238E27FC236}">
                    <a16:creationId xmlns:a16="http://schemas.microsoft.com/office/drawing/2014/main" id="{AB5B12FA-E92B-E9ED-7390-E34D497092FD}"/>
                  </a:ext>
                </a:extLst>
              </p:cNvPr>
              <p:cNvSpPr txBox="1"/>
              <p:nvPr/>
            </p:nvSpPr>
            <p:spPr>
              <a:xfrm>
                <a:off x="3569029" y="559702"/>
                <a:ext cx="1428353" cy="473042"/>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Biotechnology &amp; Pharma</a:t>
                </a:r>
              </a:p>
            </p:txBody>
          </p:sp>
          <p:sp>
            <p:nvSpPr>
              <p:cNvPr id="70" name="Freeform 50">
                <a:extLst>
                  <a:ext uri="{FF2B5EF4-FFF2-40B4-BE49-F238E27FC236}">
                    <a16:creationId xmlns:a16="http://schemas.microsoft.com/office/drawing/2014/main" id="{64B85409-0C5B-481B-9965-22CEB43661DB}"/>
                  </a:ext>
                </a:extLst>
              </p:cNvPr>
              <p:cNvSpPr>
                <a:spLocks/>
              </p:cNvSpPr>
              <p:nvPr/>
            </p:nvSpPr>
            <p:spPr bwMode="auto">
              <a:xfrm rot="7763641">
                <a:off x="5002657" y="606241"/>
                <a:ext cx="247696"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71" name="Straight Arrow Connector 113">
                <a:extLst>
                  <a:ext uri="{FF2B5EF4-FFF2-40B4-BE49-F238E27FC236}">
                    <a16:creationId xmlns:a16="http://schemas.microsoft.com/office/drawing/2014/main" id="{B30F7D88-18D7-8952-6BDF-02B5490217BF}"/>
                  </a:ext>
                </a:extLst>
              </p:cNvPr>
              <p:cNvCxnSpPr>
                <a:cxnSpLocks/>
                <a:stCxn id="70" idx="1"/>
                <a:endCxn id="68" idx="3"/>
              </p:cNvCxnSpPr>
              <p:nvPr/>
            </p:nvCxnSpPr>
            <p:spPr>
              <a:xfrm>
                <a:off x="5230701" y="774217"/>
                <a:ext cx="366296" cy="95106"/>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2" name="Freeform 43">
                <a:extLst>
                  <a:ext uri="{FF2B5EF4-FFF2-40B4-BE49-F238E27FC236}">
                    <a16:creationId xmlns:a16="http://schemas.microsoft.com/office/drawing/2014/main" id="{9D92232A-7E79-F671-B9C3-0D692EA66483}"/>
                  </a:ext>
                </a:extLst>
              </p:cNvPr>
              <p:cNvSpPr>
                <a:spLocks/>
              </p:cNvSpPr>
              <p:nvPr/>
            </p:nvSpPr>
            <p:spPr bwMode="auto">
              <a:xfrm>
                <a:off x="6242287" y="3209729"/>
                <a:ext cx="1755957" cy="1723462"/>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C00000"/>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73" name="TextBox 48">
                <a:extLst>
                  <a:ext uri="{FF2B5EF4-FFF2-40B4-BE49-F238E27FC236}">
                    <a16:creationId xmlns:a16="http://schemas.microsoft.com/office/drawing/2014/main" id="{53123D25-63AC-3964-E4C1-7F1D8962F42A}"/>
                  </a:ext>
                </a:extLst>
              </p:cNvPr>
              <p:cNvSpPr txBox="1"/>
              <p:nvPr/>
            </p:nvSpPr>
            <p:spPr>
              <a:xfrm>
                <a:off x="4188007" y="2559202"/>
                <a:ext cx="1393490"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Digitaalinen</a:t>
                </a:r>
                <a:r>
                  <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teollisuus</a:t>
                </a:r>
                <a:endPar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74" name="TextBox 17">
                <a:extLst>
                  <a:ext uri="{FF2B5EF4-FFF2-40B4-BE49-F238E27FC236}">
                    <a16:creationId xmlns:a16="http://schemas.microsoft.com/office/drawing/2014/main" id="{4C4BD853-6C97-083A-1618-58F16D077D43}"/>
                  </a:ext>
                </a:extLst>
              </p:cNvPr>
              <p:cNvSpPr txBox="1"/>
              <p:nvPr/>
            </p:nvSpPr>
            <p:spPr>
              <a:xfrm>
                <a:off x="5051250" y="1556998"/>
                <a:ext cx="1482785"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Terveys</a:t>
                </a:r>
                <a:r>
                  <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ja </a:t>
                </a: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hyvinvointi</a:t>
                </a:r>
                <a:endPar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75" name="TextBox 53">
                <a:extLst>
                  <a:ext uri="{FF2B5EF4-FFF2-40B4-BE49-F238E27FC236}">
                    <a16:creationId xmlns:a16="http://schemas.microsoft.com/office/drawing/2014/main" id="{B9F6D888-2899-8899-2F1B-0EA469503002}"/>
                  </a:ext>
                </a:extLst>
              </p:cNvPr>
              <p:cNvSpPr txBox="1"/>
              <p:nvPr/>
            </p:nvSpPr>
            <p:spPr>
              <a:xfrm>
                <a:off x="6474249" y="3945762"/>
                <a:ext cx="1495601"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Kestävä</a:t>
                </a:r>
                <a:r>
                  <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teknologia</a:t>
                </a:r>
                <a:endPar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76" name="TextBox 17">
                <a:extLst>
                  <a:ext uri="{FF2B5EF4-FFF2-40B4-BE49-F238E27FC236}">
                    <a16:creationId xmlns:a16="http://schemas.microsoft.com/office/drawing/2014/main" id="{0BC5BBBD-2501-1F52-936B-6047FC082FE8}"/>
                  </a:ext>
                </a:extLst>
              </p:cNvPr>
              <p:cNvSpPr txBox="1"/>
              <p:nvPr/>
            </p:nvSpPr>
            <p:spPr>
              <a:xfrm>
                <a:off x="6026731" y="867470"/>
                <a:ext cx="1997526" cy="50604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Terveys-teknologia</a:t>
                </a:r>
                <a:endPar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77" name="Straight Arrow Connector 86">
                <a:extLst>
                  <a:ext uri="{FF2B5EF4-FFF2-40B4-BE49-F238E27FC236}">
                    <a16:creationId xmlns:a16="http://schemas.microsoft.com/office/drawing/2014/main" id="{56414796-6B3F-0B45-B6E1-B2247F92F322}"/>
                  </a:ext>
                </a:extLst>
              </p:cNvPr>
              <p:cNvCxnSpPr>
                <a:cxnSpLocks/>
              </p:cNvCxnSpPr>
              <p:nvPr/>
            </p:nvCxnSpPr>
            <p:spPr>
              <a:xfrm flipH="1">
                <a:off x="8492257" y="5146476"/>
                <a:ext cx="184930" cy="82960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TextBox 17">
                <a:extLst>
                  <a:ext uri="{FF2B5EF4-FFF2-40B4-BE49-F238E27FC236}">
                    <a16:creationId xmlns:a16="http://schemas.microsoft.com/office/drawing/2014/main" id="{D42A3D77-9D13-223D-DDFE-CEEBEB414A98}"/>
                  </a:ext>
                </a:extLst>
              </p:cNvPr>
              <p:cNvSpPr txBox="1"/>
              <p:nvPr/>
            </p:nvSpPr>
            <p:spPr>
              <a:xfrm>
                <a:off x="9900689" y="660196"/>
                <a:ext cx="1606761" cy="28327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lang="en-US" sz="1050" dirty="0" err="1">
                    <a:latin typeface="Montserrat" panose="00000500000000000000" pitchFamily="50" charset="0"/>
                    <a:cs typeface="Poppins" panose="00000500000000000000" pitchFamily="2" charset="0"/>
                  </a:rPr>
                  <a:t>Kyberturvallisuus</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79" name="Straight Arrow Connector 86">
                <a:extLst>
                  <a:ext uri="{FF2B5EF4-FFF2-40B4-BE49-F238E27FC236}">
                    <a16:creationId xmlns:a16="http://schemas.microsoft.com/office/drawing/2014/main" id="{EB04447B-1024-E10F-46DE-200118D91B98}"/>
                  </a:ext>
                </a:extLst>
              </p:cNvPr>
              <p:cNvCxnSpPr>
                <a:cxnSpLocks/>
              </p:cNvCxnSpPr>
              <p:nvPr/>
            </p:nvCxnSpPr>
            <p:spPr>
              <a:xfrm flipV="1">
                <a:off x="7261293" y="2452903"/>
                <a:ext cx="1940883" cy="300353"/>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Arrow Connector 109">
                <a:extLst>
                  <a:ext uri="{FF2B5EF4-FFF2-40B4-BE49-F238E27FC236}">
                    <a16:creationId xmlns:a16="http://schemas.microsoft.com/office/drawing/2014/main" id="{72184835-CB36-8B94-EDB3-37ED06878E98}"/>
                  </a:ext>
                </a:extLst>
              </p:cNvPr>
              <p:cNvCxnSpPr>
                <a:cxnSpLocks/>
              </p:cNvCxnSpPr>
              <p:nvPr/>
            </p:nvCxnSpPr>
            <p:spPr>
              <a:xfrm flipH="1">
                <a:off x="7088236" y="1543608"/>
                <a:ext cx="1277335" cy="665401"/>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1" name="TextBox 17">
                <a:extLst>
                  <a:ext uri="{FF2B5EF4-FFF2-40B4-BE49-F238E27FC236}">
                    <a16:creationId xmlns:a16="http://schemas.microsoft.com/office/drawing/2014/main" id="{36F29472-1FC8-EC12-C647-556F7795DF13}"/>
                  </a:ext>
                </a:extLst>
              </p:cNvPr>
              <p:cNvSpPr txBox="1"/>
              <p:nvPr/>
            </p:nvSpPr>
            <p:spPr>
              <a:xfrm>
                <a:off x="8585746" y="1760440"/>
                <a:ext cx="1447738"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Puolustus-teknologia</a:t>
                </a:r>
                <a:endPar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82" name="Straight Arrow Connector 109">
                <a:extLst>
                  <a:ext uri="{FF2B5EF4-FFF2-40B4-BE49-F238E27FC236}">
                    <a16:creationId xmlns:a16="http://schemas.microsoft.com/office/drawing/2014/main" id="{C0886EAC-CE71-8027-76F6-B8002A5AD5EC}"/>
                  </a:ext>
                </a:extLst>
              </p:cNvPr>
              <p:cNvCxnSpPr>
                <a:cxnSpLocks/>
                <a:stCxn id="100" idx="3"/>
                <a:endCxn id="104" idx="1"/>
              </p:cNvCxnSpPr>
              <p:nvPr/>
            </p:nvCxnSpPr>
            <p:spPr>
              <a:xfrm flipH="1">
                <a:off x="8499512" y="863001"/>
                <a:ext cx="1185910" cy="558419"/>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3" name="TextBox 17">
                <a:extLst>
                  <a:ext uri="{FF2B5EF4-FFF2-40B4-BE49-F238E27FC236}">
                    <a16:creationId xmlns:a16="http://schemas.microsoft.com/office/drawing/2014/main" id="{2076E51C-C23A-F549-ED4E-760DB9302B32}"/>
                  </a:ext>
                </a:extLst>
              </p:cNvPr>
              <p:cNvSpPr txBox="1"/>
              <p:nvPr/>
            </p:nvSpPr>
            <p:spPr>
              <a:xfrm>
                <a:off x="8008641" y="659231"/>
                <a:ext cx="1807797" cy="704063"/>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Kokonais-valtainen</a:t>
                </a:r>
                <a:r>
                  <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200" b="1"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turvallisuus</a:t>
                </a:r>
                <a:endParaRPr kumimoji="0" lang="en-US"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84" name="Freeform 50">
                <a:extLst>
                  <a:ext uri="{FF2B5EF4-FFF2-40B4-BE49-F238E27FC236}">
                    <a16:creationId xmlns:a16="http://schemas.microsoft.com/office/drawing/2014/main" id="{2615B549-BF03-B01F-5D8F-2C49C0456106}"/>
                  </a:ext>
                </a:extLst>
              </p:cNvPr>
              <p:cNvSpPr>
                <a:spLocks/>
              </p:cNvSpPr>
              <p:nvPr/>
            </p:nvSpPr>
            <p:spPr bwMode="auto">
              <a:xfrm rot="6221931">
                <a:off x="10098160" y="4492729"/>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85" name="Straight Arrow Connector 86">
                <a:extLst>
                  <a:ext uri="{FF2B5EF4-FFF2-40B4-BE49-F238E27FC236}">
                    <a16:creationId xmlns:a16="http://schemas.microsoft.com/office/drawing/2014/main" id="{FF48E660-F981-F236-E47E-FEABA555BF0D}"/>
                  </a:ext>
                </a:extLst>
              </p:cNvPr>
              <p:cNvCxnSpPr>
                <a:cxnSpLocks/>
                <a:endCxn id="84" idx="3"/>
              </p:cNvCxnSpPr>
              <p:nvPr/>
            </p:nvCxnSpPr>
            <p:spPr>
              <a:xfrm flipV="1">
                <a:off x="8862428" y="4626428"/>
                <a:ext cx="1247568" cy="25817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6" name="TextBox 17">
                <a:extLst>
                  <a:ext uri="{FF2B5EF4-FFF2-40B4-BE49-F238E27FC236}">
                    <a16:creationId xmlns:a16="http://schemas.microsoft.com/office/drawing/2014/main" id="{06F20F5A-443F-B805-72F4-110755891FAF}"/>
                  </a:ext>
                </a:extLst>
              </p:cNvPr>
              <p:cNvSpPr txBox="1"/>
              <p:nvPr/>
            </p:nvSpPr>
            <p:spPr>
              <a:xfrm>
                <a:off x="10390200" y="4392986"/>
                <a:ext cx="1815425" cy="456541"/>
              </a:xfrm>
              <a:prstGeom prst="rect">
                <a:avLst/>
              </a:prstGeom>
              <a:noFill/>
              <a:ln w="3175">
                <a:noFill/>
              </a:ln>
            </p:spPr>
            <p:txBody>
              <a:bodyPr wrap="square" rtlCol="0">
                <a:spAutoFit/>
              </a:bodyPr>
              <a:lstStyle/>
              <a:p>
                <a:pPr marL="0" marR="0" lvl="0" indent="0" defTabSz="481921" rtl="0" eaLnBrk="1" fontAlgn="auto" latinLnBrk="0" hangingPunct="1">
                  <a:lnSpc>
                    <a:spcPct val="90000"/>
                  </a:lnSpc>
                  <a:spcBef>
                    <a:spcPts val="0"/>
                  </a:spcBef>
                  <a:spcAft>
                    <a:spcPts val="0"/>
                  </a:spcAft>
                  <a:buClrTx/>
                  <a:buSzTx/>
                  <a:buFontTx/>
                  <a:buNone/>
                  <a:tabLst/>
                  <a:defRPr/>
                </a:pPr>
                <a:r>
                  <a:rPr kumimoji="0" lang="fi-FI" sz="1050" i="0" u="none" strike="noStrike" kern="1200" cap="none" spc="0" normalizeH="0" baseline="0" noProof="0" dirty="0">
                    <a:ln>
                      <a:noFill/>
                    </a:ln>
                    <a:uLnTx/>
                    <a:uFillTx/>
                    <a:latin typeface="Montserrat" panose="00000500000000000000" pitchFamily="50" charset="0"/>
                    <a:ea typeface="+mn-ea"/>
                    <a:cs typeface="Poppins" panose="00000500000000000000" pitchFamily="2" charset="0"/>
                  </a:rPr>
                  <a:t>Vaihtoehtoiset polttoaineet ja vety</a:t>
                </a:r>
              </a:p>
            </p:txBody>
          </p:sp>
          <p:sp>
            <p:nvSpPr>
              <p:cNvPr id="87" name="Freeform 50">
                <a:extLst>
                  <a:ext uri="{FF2B5EF4-FFF2-40B4-BE49-F238E27FC236}">
                    <a16:creationId xmlns:a16="http://schemas.microsoft.com/office/drawing/2014/main" id="{FB8441D8-C55C-BDDB-9208-1B293F9E399F}"/>
                  </a:ext>
                </a:extLst>
              </p:cNvPr>
              <p:cNvSpPr>
                <a:spLocks/>
              </p:cNvSpPr>
              <p:nvPr/>
            </p:nvSpPr>
            <p:spPr bwMode="auto">
              <a:xfrm rot="1375342" flipH="1">
                <a:off x="8287778" y="5746006"/>
                <a:ext cx="463424" cy="45484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88" name="Freeform 50">
                <a:extLst>
                  <a:ext uri="{FF2B5EF4-FFF2-40B4-BE49-F238E27FC236}">
                    <a16:creationId xmlns:a16="http://schemas.microsoft.com/office/drawing/2014/main" id="{4C39A28D-A2B3-7542-8BE5-C20B90D10FDB}"/>
                  </a:ext>
                </a:extLst>
              </p:cNvPr>
              <p:cNvSpPr>
                <a:spLocks/>
              </p:cNvSpPr>
              <p:nvPr/>
            </p:nvSpPr>
            <p:spPr bwMode="auto">
              <a:xfrm rot="6221931">
                <a:off x="10577533" y="3771340"/>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89" name="Straight Arrow Connector 86">
                <a:extLst>
                  <a:ext uri="{FF2B5EF4-FFF2-40B4-BE49-F238E27FC236}">
                    <a16:creationId xmlns:a16="http://schemas.microsoft.com/office/drawing/2014/main" id="{65FBBE3E-02A0-7FF6-AF99-39D781CFFD55}"/>
                  </a:ext>
                </a:extLst>
              </p:cNvPr>
              <p:cNvCxnSpPr>
                <a:cxnSpLocks/>
              </p:cNvCxnSpPr>
              <p:nvPr/>
            </p:nvCxnSpPr>
            <p:spPr>
              <a:xfrm>
                <a:off x="9359904" y="3694389"/>
                <a:ext cx="1196553" cy="14930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0" name="Freeform 50">
                <a:extLst>
                  <a:ext uri="{FF2B5EF4-FFF2-40B4-BE49-F238E27FC236}">
                    <a16:creationId xmlns:a16="http://schemas.microsoft.com/office/drawing/2014/main" id="{F931B632-B071-282B-9547-790A5D1A285E}"/>
                  </a:ext>
                </a:extLst>
              </p:cNvPr>
              <p:cNvSpPr>
                <a:spLocks/>
              </p:cNvSpPr>
              <p:nvPr/>
            </p:nvSpPr>
            <p:spPr bwMode="auto">
              <a:xfrm rot="6221931">
                <a:off x="10577531" y="3124188"/>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91" name="Straight Arrow Connector 86">
                <a:extLst>
                  <a:ext uri="{FF2B5EF4-FFF2-40B4-BE49-F238E27FC236}">
                    <a16:creationId xmlns:a16="http://schemas.microsoft.com/office/drawing/2014/main" id="{71C5AEB5-B5B8-928A-6A47-997BF97D7DD3}"/>
                  </a:ext>
                </a:extLst>
              </p:cNvPr>
              <p:cNvCxnSpPr>
                <a:cxnSpLocks/>
              </p:cNvCxnSpPr>
              <p:nvPr/>
            </p:nvCxnSpPr>
            <p:spPr>
              <a:xfrm flipV="1">
                <a:off x="9389262" y="3279504"/>
                <a:ext cx="1193844" cy="36955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2" name="TextBox 17">
                <a:extLst>
                  <a:ext uri="{FF2B5EF4-FFF2-40B4-BE49-F238E27FC236}">
                    <a16:creationId xmlns:a16="http://schemas.microsoft.com/office/drawing/2014/main" id="{C4130F77-B730-82D9-8B4A-58E669D4EA04}"/>
                  </a:ext>
                </a:extLst>
              </p:cNvPr>
              <p:cNvSpPr txBox="1"/>
              <p:nvPr/>
            </p:nvSpPr>
            <p:spPr>
              <a:xfrm>
                <a:off x="10916989" y="3033834"/>
                <a:ext cx="1296308" cy="45654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Vihreät</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raaka-aineet</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93" name="Freeform 50">
                <a:extLst>
                  <a:ext uri="{FF2B5EF4-FFF2-40B4-BE49-F238E27FC236}">
                    <a16:creationId xmlns:a16="http://schemas.microsoft.com/office/drawing/2014/main" id="{A5CD681C-95DB-72F4-ADB6-3B899CB80026}"/>
                  </a:ext>
                </a:extLst>
              </p:cNvPr>
              <p:cNvSpPr>
                <a:spLocks/>
              </p:cNvSpPr>
              <p:nvPr/>
            </p:nvSpPr>
            <p:spPr bwMode="auto">
              <a:xfrm rot="1375342" flipH="1">
                <a:off x="9111806" y="3451121"/>
                <a:ext cx="463424" cy="45484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94" name="Freeform 50">
                <a:extLst>
                  <a:ext uri="{FF2B5EF4-FFF2-40B4-BE49-F238E27FC236}">
                    <a16:creationId xmlns:a16="http://schemas.microsoft.com/office/drawing/2014/main" id="{A2286C6E-C0F0-FE6D-F921-6F046A29E61F}"/>
                  </a:ext>
                </a:extLst>
              </p:cNvPr>
              <p:cNvSpPr>
                <a:spLocks/>
              </p:cNvSpPr>
              <p:nvPr/>
            </p:nvSpPr>
            <p:spPr bwMode="auto">
              <a:xfrm rot="2038132">
                <a:off x="2201461" y="3510390"/>
                <a:ext cx="486984" cy="477972"/>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95" name="Straight Arrow Connector 97">
                <a:extLst>
                  <a:ext uri="{FF2B5EF4-FFF2-40B4-BE49-F238E27FC236}">
                    <a16:creationId xmlns:a16="http://schemas.microsoft.com/office/drawing/2014/main" id="{00C4F8AE-F393-500A-72D7-568F22594AA7}"/>
                  </a:ext>
                </a:extLst>
              </p:cNvPr>
              <p:cNvCxnSpPr>
                <a:cxnSpLocks/>
                <a:stCxn id="98" idx="0"/>
              </p:cNvCxnSpPr>
              <p:nvPr/>
            </p:nvCxnSpPr>
            <p:spPr>
              <a:xfrm flipV="1">
                <a:off x="1203968" y="2596578"/>
                <a:ext cx="508629" cy="1845592"/>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6" name="Freeform 50">
                <a:extLst>
                  <a:ext uri="{FF2B5EF4-FFF2-40B4-BE49-F238E27FC236}">
                    <a16:creationId xmlns:a16="http://schemas.microsoft.com/office/drawing/2014/main" id="{C5036B89-5E1C-FC14-CFBD-D2FDC7A8A1B2}"/>
                  </a:ext>
                </a:extLst>
              </p:cNvPr>
              <p:cNvSpPr>
                <a:spLocks/>
              </p:cNvSpPr>
              <p:nvPr/>
            </p:nvSpPr>
            <p:spPr bwMode="auto">
              <a:xfrm rot="17971523">
                <a:off x="1557099" y="2196622"/>
                <a:ext cx="442196" cy="45053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A12128"/>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97" name="Straight Arrow Connector 97">
                <a:extLst>
                  <a:ext uri="{FF2B5EF4-FFF2-40B4-BE49-F238E27FC236}">
                    <a16:creationId xmlns:a16="http://schemas.microsoft.com/office/drawing/2014/main" id="{5642F37C-1FDB-97D5-695F-E78B0799AF5B}"/>
                  </a:ext>
                </a:extLst>
              </p:cNvPr>
              <p:cNvCxnSpPr>
                <a:cxnSpLocks/>
                <a:stCxn id="98" idx="1"/>
                <a:endCxn id="99" idx="1"/>
              </p:cNvCxnSpPr>
              <p:nvPr/>
            </p:nvCxnSpPr>
            <p:spPr>
              <a:xfrm>
                <a:off x="1106617" y="4565818"/>
                <a:ext cx="3756297" cy="1146177"/>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8" name="Freeform 50">
                <a:extLst>
                  <a:ext uri="{FF2B5EF4-FFF2-40B4-BE49-F238E27FC236}">
                    <a16:creationId xmlns:a16="http://schemas.microsoft.com/office/drawing/2014/main" id="{CF8EA919-8970-3D0D-494E-3BBF05C2E7C8}"/>
                  </a:ext>
                </a:extLst>
              </p:cNvPr>
              <p:cNvSpPr>
                <a:spLocks/>
              </p:cNvSpPr>
              <p:nvPr/>
            </p:nvSpPr>
            <p:spPr bwMode="auto">
              <a:xfrm rot="16835643">
                <a:off x="1094211" y="4426062"/>
                <a:ext cx="247694"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99" name="Freeform 50">
                <a:extLst>
                  <a:ext uri="{FF2B5EF4-FFF2-40B4-BE49-F238E27FC236}">
                    <a16:creationId xmlns:a16="http://schemas.microsoft.com/office/drawing/2014/main" id="{15CEF980-6D02-ACDA-7C10-30E8372C0CBE}"/>
                  </a:ext>
                </a:extLst>
              </p:cNvPr>
              <p:cNvSpPr>
                <a:spLocks/>
              </p:cNvSpPr>
              <p:nvPr/>
            </p:nvSpPr>
            <p:spPr bwMode="auto">
              <a:xfrm rot="14258340" flipH="1">
                <a:off x="4834339" y="5423054"/>
                <a:ext cx="462028" cy="47073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100" name="Freeform 50">
                <a:extLst>
                  <a:ext uri="{FF2B5EF4-FFF2-40B4-BE49-F238E27FC236}">
                    <a16:creationId xmlns:a16="http://schemas.microsoft.com/office/drawing/2014/main" id="{7BA332E0-A93E-973E-695A-9EB2B31F3F85}"/>
                  </a:ext>
                </a:extLst>
              </p:cNvPr>
              <p:cNvSpPr>
                <a:spLocks/>
              </p:cNvSpPr>
              <p:nvPr/>
            </p:nvSpPr>
            <p:spPr bwMode="auto">
              <a:xfrm rot="6221931">
                <a:off x="9673586" y="729302"/>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101" name="Straight Arrow Connector 109">
                <a:extLst>
                  <a:ext uri="{FF2B5EF4-FFF2-40B4-BE49-F238E27FC236}">
                    <a16:creationId xmlns:a16="http://schemas.microsoft.com/office/drawing/2014/main" id="{4909CE9F-F57A-526B-506E-EB6E8D49DDDC}"/>
                  </a:ext>
                </a:extLst>
              </p:cNvPr>
              <p:cNvCxnSpPr>
                <a:cxnSpLocks/>
              </p:cNvCxnSpPr>
              <p:nvPr/>
            </p:nvCxnSpPr>
            <p:spPr>
              <a:xfrm flipH="1">
                <a:off x="8406244" y="1378738"/>
                <a:ext cx="1359147" cy="204321"/>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2" name="Freeform 50">
                <a:extLst>
                  <a:ext uri="{FF2B5EF4-FFF2-40B4-BE49-F238E27FC236}">
                    <a16:creationId xmlns:a16="http://schemas.microsoft.com/office/drawing/2014/main" id="{128618EA-03D3-2459-BAC7-53940F8B55F3}"/>
                  </a:ext>
                </a:extLst>
              </p:cNvPr>
              <p:cNvSpPr>
                <a:spLocks/>
              </p:cNvSpPr>
              <p:nvPr/>
            </p:nvSpPr>
            <p:spPr bwMode="auto">
              <a:xfrm rot="6221931">
                <a:off x="9681444" y="1281988"/>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103" name="TextBox 17">
                <a:extLst>
                  <a:ext uri="{FF2B5EF4-FFF2-40B4-BE49-F238E27FC236}">
                    <a16:creationId xmlns:a16="http://schemas.microsoft.com/office/drawing/2014/main" id="{E3894294-CA3C-A71A-9BC4-7BC3599252C0}"/>
                  </a:ext>
                </a:extLst>
              </p:cNvPr>
              <p:cNvSpPr txBox="1"/>
              <p:nvPr/>
            </p:nvSpPr>
            <p:spPr>
              <a:xfrm>
                <a:off x="9900689" y="1172292"/>
                <a:ext cx="1959685" cy="28327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Kansalaisturvallisuus</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04" name="Freeform 50">
                <a:extLst>
                  <a:ext uri="{FF2B5EF4-FFF2-40B4-BE49-F238E27FC236}">
                    <a16:creationId xmlns:a16="http://schemas.microsoft.com/office/drawing/2014/main" id="{C34E0B19-1097-4061-7093-58E71DE103B7}"/>
                  </a:ext>
                </a:extLst>
              </p:cNvPr>
              <p:cNvSpPr>
                <a:spLocks/>
              </p:cNvSpPr>
              <p:nvPr/>
            </p:nvSpPr>
            <p:spPr bwMode="auto">
              <a:xfrm rot="1375342" flipH="1">
                <a:off x="8134360" y="1347042"/>
                <a:ext cx="463424" cy="45484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105" name="Freeform 43">
                <a:extLst>
                  <a:ext uri="{FF2B5EF4-FFF2-40B4-BE49-F238E27FC236}">
                    <a16:creationId xmlns:a16="http://schemas.microsoft.com/office/drawing/2014/main" id="{382BCADB-4E21-CA7C-B0CA-3321E6E43D89}"/>
                  </a:ext>
                </a:extLst>
              </p:cNvPr>
              <p:cNvSpPr>
                <a:spLocks/>
              </p:cNvSpPr>
              <p:nvPr/>
            </p:nvSpPr>
            <p:spPr bwMode="auto">
              <a:xfrm>
                <a:off x="5765032" y="2008723"/>
                <a:ext cx="1680540" cy="1649440"/>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A12128"/>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effectLst/>
                  <a:uLnTx/>
                  <a:uFillTx/>
                  <a:latin typeface="Calibri" panose="020F0502020204030204"/>
                  <a:ea typeface="+mn-ea"/>
                  <a:cs typeface="+mn-cs"/>
                </a:endParaRPr>
              </a:p>
            </p:txBody>
          </p:sp>
          <p:sp>
            <p:nvSpPr>
              <p:cNvPr id="106" name="TextBox 48">
                <a:extLst>
                  <a:ext uri="{FF2B5EF4-FFF2-40B4-BE49-F238E27FC236}">
                    <a16:creationId xmlns:a16="http://schemas.microsoft.com/office/drawing/2014/main" id="{3B3CD6AB-EAAC-0A71-F1F1-37B9CCE211AD}"/>
                  </a:ext>
                </a:extLst>
              </p:cNvPr>
              <p:cNvSpPr txBox="1"/>
              <p:nvPr/>
            </p:nvSpPr>
            <p:spPr>
              <a:xfrm>
                <a:off x="5758736" y="2566466"/>
                <a:ext cx="1759145"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Turvallisuus</a:t>
                </a:r>
                <a:r>
                  <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ja </a:t>
                </a: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suojautuminen</a:t>
                </a:r>
                <a:endPar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107" name="Straight Arrow Connector 109">
                <a:extLst>
                  <a:ext uri="{FF2B5EF4-FFF2-40B4-BE49-F238E27FC236}">
                    <a16:creationId xmlns:a16="http://schemas.microsoft.com/office/drawing/2014/main" id="{5DE8EBA5-D03D-E703-E7BE-772F42EED7EF}"/>
                  </a:ext>
                </a:extLst>
              </p:cNvPr>
              <p:cNvCxnSpPr>
                <a:cxnSpLocks/>
                <a:stCxn id="108" idx="2"/>
              </p:cNvCxnSpPr>
              <p:nvPr/>
            </p:nvCxnSpPr>
            <p:spPr>
              <a:xfrm flipH="1">
                <a:off x="9277641" y="2384804"/>
                <a:ext cx="1380718" cy="131528"/>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8" name="Freeform 50">
                <a:extLst>
                  <a:ext uri="{FF2B5EF4-FFF2-40B4-BE49-F238E27FC236}">
                    <a16:creationId xmlns:a16="http://schemas.microsoft.com/office/drawing/2014/main" id="{E1E7F685-6306-3126-B8CC-B7A68375CCF5}"/>
                  </a:ext>
                </a:extLst>
              </p:cNvPr>
              <p:cNvSpPr>
                <a:spLocks/>
              </p:cNvSpPr>
              <p:nvPr/>
            </p:nvSpPr>
            <p:spPr bwMode="auto">
              <a:xfrm rot="6221931">
                <a:off x="10542757" y="2368728"/>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cxnSp>
            <p:nvCxnSpPr>
              <p:cNvPr id="109" name="Straight Arrow Connector 109">
                <a:extLst>
                  <a:ext uri="{FF2B5EF4-FFF2-40B4-BE49-F238E27FC236}">
                    <a16:creationId xmlns:a16="http://schemas.microsoft.com/office/drawing/2014/main" id="{22CC1889-EC13-24E9-34EE-04CC633389B5}"/>
                  </a:ext>
                </a:extLst>
              </p:cNvPr>
              <p:cNvCxnSpPr>
                <a:cxnSpLocks/>
                <a:stCxn id="110" idx="3"/>
              </p:cNvCxnSpPr>
              <p:nvPr/>
            </p:nvCxnSpPr>
            <p:spPr>
              <a:xfrm flipH="1">
                <a:off x="9369795" y="1938341"/>
                <a:ext cx="1176551" cy="424081"/>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0" name="Freeform 50">
                <a:extLst>
                  <a:ext uri="{FF2B5EF4-FFF2-40B4-BE49-F238E27FC236}">
                    <a16:creationId xmlns:a16="http://schemas.microsoft.com/office/drawing/2014/main" id="{9B9321CC-0950-D29F-4147-0082BB572E79}"/>
                  </a:ext>
                </a:extLst>
              </p:cNvPr>
              <p:cNvSpPr>
                <a:spLocks/>
              </p:cNvSpPr>
              <p:nvPr/>
            </p:nvSpPr>
            <p:spPr bwMode="auto">
              <a:xfrm rot="6221931">
                <a:off x="10534510" y="1804642"/>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111" name="Freeform 50">
                <a:extLst>
                  <a:ext uri="{FF2B5EF4-FFF2-40B4-BE49-F238E27FC236}">
                    <a16:creationId xmlns:a16="http://schemas.microsoft.com/office/drawing/2014/main" id="{9405BB43-054E-422A-DABB-50A76772A83B}"/>
                  </a:ext>
                </a:extLst>
              </p:cNvPr>
              <p:cNvSpPr>
                <a:spLocks/>
              </p:cNvSpPr>
              <p:nvPr/>
            </p:nvSpPr>
            <p:spPr bwMode="auto">
              <a:xfrm rot="1375342" flipH="1">
                <a:off x="9062378" y="2245207"/>
                <a:ext cx="463424" cy="45484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A12128"/>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112" name="TextBox 17">
                <a:extLst>
                  <a:ext uri="{FF2B5EF4-FFF2-40B4-BE49-F238E27FC236}">
                    <a16:creationId xmlns:a16="http://schemas.microsoft.com/office/drawing/2014/main" id="{7DDD5D9B-D11C-E194-6819-70BAF16B867B}"/>
                  </a:ext>
                </a:extLst>
              </p:cNvPr>
              <p:cNvSpPr txBox="1"/>
              <p:nvPr/>
            </p:nvSpPr>
            <p:spPr>
              <a:xfrm>
                <a:off x="10916989" y="1746763"/>
                <a:ext cx="1135191" cy="45654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Sotilaalliset</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ratkaisut</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13" name="TextBox 17">
                <a:extLst>
                  <a:ext uri="{FF2B5EF4-FFF2-40B4-BE49-F238E27FC236}">
                    <a16:creationId xmlns:a16="http://schemas.microsoft.com/office/drawing/2014/main" id="{785D10F5-E42B-8087-B8F9-9E274582D62F}"/>
                  </a:ext>
                </a:extLst>
              </p:cNvPr>
              <p:cNvSpPr txBox="1"/>
              <p:nvPr/>
            </p:nvSpPr>
            <p:spPr>
              <a:xfrm>
                <a:off x="10390200" y="6110759"/>
                <a:ext cx="1798098" cy="629806"/>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Järjestelmä-suunnittelu</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ja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älykkäät</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ratkaisut</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114" name="Straight Arrow Connector 86">
                <a:extLst>
                  <a:ext uri="{FF2B5EF4-FFF2-40B4-BE49-F238E27FC236}">
                    <a16:creationId xmlns:a16="http://schemas.microsoft.com/office/drawing/2014/main" id="{41E30734-F115-9F7B-4E08-CF70290C701D}"/>
                  </a:ext>
                </a:extLst>
              </p:cNvPr>
              <p:cNvCxnSpPr>
                <a:cxnSpLocks/>
                <a:endCxn id="115" idx="3"/>
              </p:cNvCxnSpPr>
              <p:nvPr/>
            </p:nvCxnSpPr>
            <p:spPr>
              <a:xfrm>
                <a:off x="8688279" y="5953952"/>
                <a:ext cx="1417910" cy="316862"/>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5" name="Freeform 50">
                <a:extLst>
                  <a:ext uri="{FF2B5EF4-FFF2-40B4-BE49-F238E27FC236}">
                    <a16:creationId xmlns:a16="http://schemas.microsoft.com/office/drawing/2014/main" id="{CBF73842-52C6-8E2A-F26F-305FA09E9AFC}"/>
                  </a:ext>
                </a:extLst>
              </p:cNvPr>
              <p:cNvSpPr>
                <a:spLocks/>
              </p:cNvSpPr>
              <p:nvPr/>
            </p:nvSpPr>
            <p:spPr bwMode="auto">
              <a:xfrm rot="7763641">
                <a:off x="10086536" y="6186424"/>
                <a:ext cx="247696"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116" name="Freeform 43">
                <a:extLst>
                  <a:ext uri="{FF2B5EF4-FFF2-40B4-BE49-F238E27FC236}">
                    <a16:creationId xmlns:a16="http://schemas.microsoft.com/office/drawing/2014/main" id="{DDBCA07B-11E4-2446-CA83-8393E5EEB765}"/>
                  </a:ext>
                </a:extLst>
              </p:cNvPr>
              <p:cNvSpPr>
                <a:spLocks/>
              </p:cNvSpPr>
              <p:nvPr/>
            </p:nvSpPr>
            <p:spPr bwMode="auto">
              <a:xfrm rot="5400000" flipH="1">
                <a:off x="4887581" y="3360523"/>
                <a:ext cx="1674014" cy="1705578"/>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A12128"/>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effectLst/>
                  <a:uLnTx/>
                  <a:uFillTx/>
                  <a:latin typeface="Calibri" panose="020F0502020204030204"/>
                  <a:ea typeface="+mn-ea"/>
                  <a:cs typeface="+mn-cs"/>
                </a:endParaRPr>
              </a:p>
            </p:txBody>
          </p:sp>
          <p:sp>
            <p:nvSpPr>
              <p:cNvPr id="117" name="TextBox 17">
                <a:extLst>
                  <a:ext uri="{FF2B5EF4-FFF2-40B4-BE49-F238E27FC236}">
                    <a16:creationId xmlns:a16="http://schemas.microsoft.com/office/drawing/2014/main" id="{F84E04A5-6F93-09EF-3108-F425027C2FE1}"/>
                  </a:ext>
                </a:extLst>
              </p:cNvPr>
              <p:cNvSpPr txBox="1"/>
              <p:nvPr/>
            </p:nvSpPr>
            <p:spPr>
              <a:xfrm>
                <a:off x="4987272" y="3992148"/>
                <a:ext cx="1482785"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Älykkäät</a:t>
                </a:r>
                <a:r>
                  <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a:t>
                </a:r>
                <a:r>
                  <a:rPr kumimoji="0" lang="en-US" sz="120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koneet</a:t>
                </a:r>
                <a:endParaRPr kumimoji="0" lang="en-US"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18" name="TextBox 17">
                <a:extLst>
                  <a:ext uri="{FF2B5EF4-FFF2-40B4-BE49-F238E27FC236}">
                    <a16:creationId xmlns:a16="http://schemas.microsoft.com/office/drawing/2014/main" id="{3367CE6E-9C16-BE9C-0D28-6F6613638043}"/>
                  </a:ext>
                </a:extLst>
              </p:cNvPr>
              <p:cNvSpPr txBox="1"/>
              <p:nvPr/>
            </p:nvSpPr>
            <p:spPr>
              <a:xfrm>
                <a:off x="10916989" y="2341280"/>
                <a:ext cx="1396048" cy="456541"/>
              </a:xfrm>
              <a:prstGeom prst="rect">
                <a:avLst/>
              </a:prstGeom>
              <a:noFill/>
              <a:ln w="3175">
                <a:noFill/>
              </a:ln>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Kaksoiskäyttö-teknologia</a:t>
                </a:r>
                <a:endPar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19" name="Freeform 50">
                <a:extLst>
                  <a:ext uri="{FF2B5EF4-FFF2-40B4-BE49-F238E27FC236}">
                    <a16:creationId xmlns:a16="http://schemas.microsoft.com/office/drawing/2014/main" id="{A93C3B25-C244-4530-5639-65C3372FD084}"/>
                  </a:ext>
                </a:extLst>
              </p:cNvPr>
              <p:cNvSpPr>
                <a:spLocks/>
              </p:cNvSpPr>
              <p:nvPr/>
            </p:nvSpPr>
            <p:spPr bwMode="auto">
              <a:xfrm rot="10316271">
                <a:off x="5291987" y="5949540"/>
                <a:ext cx="252364" cy="247695"/>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sp>
            <p:nvSpPr>
              <p:cNvPr id="120" name="TextBox 17">
                <a:extLst>
                  <a:ext uri="{FF2B5EF4-FFF2-40B4-BE49-F238E27FC236}">
                    <a16:creationId xmlns:a16="http://schemas.microsoft.com/office/drawing/2014/main" id="{A7A8EDC4-F43F-AC28-6348-58D2B8AD555A}"/>
                  </a:ext>
                </a:extLst>
              </p:cNvPr>
              <p:cNvSpPr txBox="1"/>
              <p:nvPr/>
            </p:nvSpPr>
            <p:spPr>
              <a:xfrm>
                <a:off x="3850971" y="4985088"/>
                <a:ext cx="1564719" cy="506046"/>
              </a:xfrm>
              <a:prstGeom prst="rect">
                <a:avLst/>
              </a:prstGeom>
              <a:noFill/>
              <a:ln w="3175">
                <a:noFill/>
              </a:ln>
              <a:effectLst/>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US" sz="1200" b="1" i="0" u="none" strike="noStrike" kern="1200" normalizeH="0" baseline="0" noProof="0" dirty="0" err="1">
                    <a:ln w="0"/>
                    <a:uLnTx/>
                    <a:uFillTx/>
                    <a:latin typeface="Montserrat" panose="00000500000000000000" pitchFamily="50" charset="0"/>
                    <a:ea typeface="+mn-ea"/>
                    <a:cs typeface="Poppins" panose="00000500000000000000" pitchFamily="2" charset="0"/>
                  </a:rPr>
                  <a:t>Autonominen</a:t>
                </a:r>
                <a:r>
                  <a:rPr kumimoji="0" lang="en-US" sz="1200" b="1" i="0" u="none" strike="noStrike" kern="1200" normalizeH="0" baseline="0" noProof="0" dirty="0">
                    <a:ln w="0"/>
                    <a:uLnTx/>
                    <a:uFillTx/>
                    <a:latin typeface="Montserrat" panose="00000500000000000000" pitchFamily="50" charset="0"/>
                    <a:ea typeface="+mn-ea"/>
                    <a:cs typeface="Poppins" panose="00000500000000000000" pitchFamily="2" charset="0"/>
                  </a:rPr>
                  <a:t> </a:t>
                </a:r>
                <a:r>
                  <a:rPr kumimoji="0" lang="en-US" sz="1200" b="1" i="0" u="none" strike="noStrike" kern="1200" normalizeH="0" baseline="0" noProof="0" dirty="0" err="1">
                    <a:ln w="0"/>
                    <a:uLnTx/>
                    <a:uFillTx/>
                    <a:latin typeface="Montserrat" panose="00000500000000000000" pitchFamily="50" charset="0"/>
                    <a:ea typeface="+mn-ea"/>
                    <a:cs typeface="Poppins" panose="00000500000000000000" pitchFamily="2" charset="0"/>
                  </a:rPr>
                  <a:t>toiminta</a:t>
                </a:r>
                <a:endParaRPr kumimoji="0" lang="en-US" sz="1200" b="1" i="0" u="none" strike="noStrike" kern="1200" normalizeH="0" baseline="0" noProof="0" dirty="0">
                  <a:ln w="0"/>
                  <a:uLnTx/>
                  <a:uFillTx/>
                  <a:latin typeface="Montserrat" panose="00000500000000000000" pitchFamily="50" charset="0"/>
                  <a:ea typeface="+mn-ea"/>
                  <a:cs typeface="Poppins" panose="00000500000000000000" pitchFamily="2" charset="0"/>
                </a:endParaRPr>
              </a:p>
            </p:txBody>
          </p:sp>
          <p:sp>
            <p:nvSpPr>
              <p:cNvPr id="121" name="Freeform 50">
                <a:extLst>
                  <a:ext uri="{FF2B5EF4-FFF2-40B4-BE49-F238E27FC236}">
                    <a16:creationId xmlns:a16="http://schemas.microsoft.com/office/drawing/2014/main" id="{5B3835ED-C695-EC9B-181C-CE5FBBF4C3F6}"/>
                  </a:ext>
                </a:extLst>
              </p:cNvPr>
              <p:cNvSpPr>
                <a:spLocks/>
              </p:cNvSpPr>
              <p:nvPr/>
            </p:nvSpPr>
            <p:spPr bwMode="auto">
              <a:xfrm rot="20139476" flipH="1">
                <a:off x="8536171" y="4766426"/>
                <a:ext cx="463424" cy="45484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A12128"/>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effectLst/>
                  <a:uLnTx/>
                  <a:uFillTx/>
                  <a:latin typeface="Calibri" panose="020F0502020204030204"/>
                  <a:ea typeface="+mn-ea"/>
                  <a:cs typeface="+mn-cs"/>
                </a:endParaRPr>
              </a:p>
            </p:txBody>
          </p:sp>
        </p:grpSp>
        <p:sp>
          <p:nvSpPr>
            <p:cNvPr id="124" name="TextBox 17">
              <a:extLst>
                <a:ext uri="{FF2B5EF4-FFF2-40B4-BE49-F238E27FC236}">
                  <a16:creationId xmlns:a16="http://schemas.microsoft.com/office/drawing/2014/main" id="{869DD6E2-1F68-11C3-CB7C-C37EFE78D402}"/>
                </a:ext>
              </a:extLst>
            </p:cNvPr>
            <p:cNvSpPr txBox="1"/>
            <p:nvPr/>
          </p:nvSpPr>
          <p:spPr>
            <a:xfrm>
              <a:off x="4823722" y="5507029"/>
              <a:ext cx="1074588" cy="67403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HMLV-</a:t>
              </a:r>
              <a:r>
                <a:rPr kumimoji="0" lang="en-US" sz="1050" i="0" u="none" strike="noStrike" kern="1200" cap="none" spc="0" normalizeH="0" baseline="0" noProof="0" dirty="0" err="1">
                  <a:ln>
                    <a:noFill/>
                  </a:ln>
                  <a:effectLst/>
                  <a:uLnTx/>
                  <a:uFillTx/>
                  <a:latin typeface="Montserrat" panose="00000500000000000000" pitchFamily="50" charset="0"/>
                  <a:ea typeface="+mn-ea"/>
                  <a:cs typeface="Poppins" panose="00000500000000000000" pitchFamily="2" charset="0"/>
                </a:rPr>
                <a:t>tuotanto</a:t>
              </a:r>
              <a:r>
                <a:rPr kumimoji="0" lang="en-US"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rPr>
                <a:t> (High-mix low-volume)</a:t>
              </a:r>
            </a:p>
          </p:txBody>
        </p:sp>
      </p:grpSp>
    </p:spTree>
    <p:extLst>
      <p:ext uri="{BB962C8B-B14F-4D97-AF65-F5344CB8AC3E}">
        <p14:creationId xmlns:p14="http://schemas.microsoft.com/office/powerpoint/2010/main" val="385157988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6024C-5C5E-49C0-ECF1-255F43D223AB}"/>
            </a:ext>
          </a:extLst>
        </p:cNvPr>
        <p:cNvGrpSpPr/>
        <p:nvPr/>
      </p:nvGrpSpPr>
      <p:grpSpPr>
        <a:xfrm>
          <a:off x="0" y="0"/>
          <a:ext cx="0" cy="0"/>
          <a:chOff x="0" y="0"/>
          <a:chExt cx="0" cy="0"/>
        </a:xfrm>
      </p:grpSpPr>
      <p:pic>
        <p:nvPicPr>
          <p:cNvPr id="6" name="Kuva 5">
            <a:extLst>
              <a:ext uri="{FF2B5EF4-FFF2-40B4-BE49-F238E27FC236}">
                <a16:creationId xmlns:a16="http://schemas.microsoft.com/office/drawing/2014/main" id="{ADCCF5F7-0B1A-25CC-C1B0-6A9AED45B4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t="17843"/>
          <a:stretch/>
        </p:blipFill>
        <p:spPr>
          <a:xfrm>
            <a:off x="541237" y="1593764"/>
            <a:ext cx="4930826" cy="2501011"/>
          </a:xfrm>
          <a:prstGeom prst="rect">
            <a:avLst/>
          </a:prstGeom>
        </p:spPr>
      </p:pic>
      <p:sp>
        <p:nvSpPr>
          <p:cNvPr id="4" name="Otsikko 3">
            <a:extLst>
              <a:ext uri="{FF2B5EF4-FFF2-40B4-BE49-F238E27FC236}">
                <a16:creationId xmlns:a16="http://schemas.microsoft.com/office/drawing/2014/main" id="{9EE577B9-5530-4EB7-CE82-9E6E2EAA8784}"/>
              </a:ext>
            </a:extLst>
          </p:cNvPr>
          <p:cNvSpPr>
            <a:spLocks noGrp="1"/>
          </p:cNvSpPr>
          <p:nvPr>
            <p:ph type="title"/>
          </p:nvPr>
        </p:nvSpPr>
        <p:spPr/>
        <p:txBody>
          <a:bodyPr/>
          <a:lstStyle/>
          <a:p>
            <a:r>
              <a:rPr lang="fi-FI" dirty="0"/>
              <a:t>Tuotamme asiakkaille lisäarvoa</a:t>
            </a:r>
          </a:p>
        </p:txBody>
      </p:sp>
      <p:sp>
        <p:nvSpPr>
          <p:cNvPr id="5" name="Sisällön paikkamerkki 4">
            <a:extLst>
              <a:ext uri="{FF2B5EF4-FFF2-40B4-BE49-F238E27FC236}">
                <a16:creationId xmlns:a16="http://schemas.microsoft.com/office/drawing/2014/main" id="{64AE745F-DC6E-4EDF-85E3-9E2F0183D793}"/>
              </a:ext>
            </a:extLst>
          </p:cNvPr>
          <p:cNvSpPr>
            <a:spLocks noGrp="1"/>
          </p:cNvSpPr>
          <p:nvPr>
            <p:ph idx="1"/>
          </p:nvPr>
        </p:nvSpPr>
        <p:spPr>
          <a:xfrm>
            <a:off x="5882413" y="1700784"/>
            <a:ext cx="5766421" cy="4101148"/>
          </a:xfrm>
        </p:spPr>
        <p:txBody>
          <a:bodyPr>
            <a:normAutofit/>
          </a:bodyPr>
          <a:lstStyle/>
          <a:p>
            <a:pPr>
              <a:lnSpc>
                <a:spcPct val="120000"/>
              </a:lnSpc>
            </a:pPr>
            <a:r>
              <a:rPr lang="fi-FI" dirty="0"/>
              <a:t>Vaikuttavien, arvoa tuottavien yrityspalveluiden kehittäminen ja tuottaminen laajassa seudullisessa yhteistyössä</a:t>
            </a:r>
          </a:p>
          <a:p>
            <a:pPr>
              <a:lnSpc>
                <a:spcPct val="120000"/>
              </a:lnSpc>
            </a:pPr>
            <a:r>
              <a:rPr lang="fi-FI" dirty="0"/>
              <a:t>Tärkeimmät keinot: vaikuttava seudullinen palvelukokonaisuus ja älykäs, tarvelähtöinen palveluohjaus </a:t>
            </a:r>
          </a:p>
          <a:p>
            <a:pPr>
              <a:lnSpc>
                <a:spcPct val="120000"/>
              </a:lnSpc>
            </a:pPr>
            <a:r>
              <a:rPr lang="fi-FI" dirty="0"/>
              <a:t>Kehittämisen kärkiä ovat mm.</a:t>
            </a:r>
          </a:p>
          <a:p>
            <a:pPr lvl="1">
              <a:lnSpc>
                <a:spcPct val="120000"/>
              </a:lnSpc>
            </a:pPr>
            <a:r>
              <a:rPr lang="fi-FI" dirty="0"/>
              <a:t>palveluohjauksen ja löydettävyyden kehittäminen</a:t>
            </a:r>
          </a:p>
          <a:p>
            <a:pPr lvl="1">
              <a:lnSpc>
                <a:spcPct val="120000"/>
              </a:lnSpc>
            </a:pPr>
            <a:r>
              <a:rPr lang="fi-FI" dirty="0"/>
              <a:t>kasvuekosysteemien yhteistoiminnan kehittäminen mm. teknologiakärkien osalta</a:t>
            </a:r>
          </a:p>
          <a:p>
            <a:pPr lvl="1">
              <a:lnSpc>
                <a:spcPct val="120000"/>
              </a:lnSpc>
            </a:pPr>
            <a:r>
              <a:rPr lang="fi-FI" dirty="0"/>
              <a:t>yritysten </a:t>
            </a:r>
            <a:r>
              <a:rPr lang="fi-FI" dirty="0" err="1"/>
              <a:t>ristiinpölyttämisen</a:t>
            </a:r>
            <a:r>
              <a:rPr lang="fi-FI" dirty="0"/>
              <a:t> syventäminen.</a:t>
            </a:r>
          </a:p>
        </p:txBody>
      </p:sp>
      <p:sp>
        <p:nvSpPr>
          <p:cNvPr id="3" name="Dian numeron paikkamerkki 2">
            <a:extLst>
              <a:ext uri="{FF2B5EF4-FFF2-40B4-BE49-F238E27FC236}">
                <a16:creationId xmlns:a16="http://schemas.microsoft.com/office/drawing/2014/main" id="{6310F06C-EB0E-A23C-2013-CFA71A9C09A3}"/>
              </a:ext>
            </a:extLst>
          </p:cNvPr>
          <p:cNvSpPr>
            <a:spLocks noGrp="1"/>
          </p:cNvSpPr>
          <p:nvPr>
            <p:ph type="sldNum" sz="quarter" idx="12"/>
          </p:nvPr>
        </p:nvSpPr>
        <p:spPr/>
        <p:txBody>
          <a:bodyPr/>
          <a:lstStyle/>
          <a:p>
            <a:fld id="{FE60D538-0EB9-45C6-BE74-BCF7B37C5DA3}" type="slidenum">
              <a:rPr lang="fi-FI" smtClean="0"/>
              <a:t>11</a:t>
            </a:fld>
            <a:endParaRPr lang="fi-FI"/>
          </a:p>
        </p:txBody>
      </p:sp>
      <p:grpSp>
        <p:nvGrpSpPr>
          <p:cNvPr id="8" name="Ryhmä 7">
            <a:extLst>
              <a:ext uri="{FF2B5EF4-FFF2-40B4-BE49-F238E27FC236}">
                <a16:creationId xmlns:a16="http://schemas.microsoft.com/office/drawing/2014/main" id="{E66A661F-4707-EEBC-BEAB-4AAB318AB72A}"/>
              </a:ext>
            </a:extLst>
          </p:cNvPr>
          <p:cNvGrpSpPr/>
          <p:nvPr/>
        </p:nvGrpSpPr>
        <p:grpSpPr>
          <a:xfrm>
            <a:off x="758597" y="4018149"/>
            <a:ext cx="4578940" cy="1406972"/>
            <a:chOff x="6582024" y="4900222"/>
            <a:chExt cx="4841255" cy="1407261"/>
          </a:xfrm>
        </p:grpSpPr>
        <p:sp>
          <p:nvSpPr>
            <p:cNvPr id="9" name="Puhekupla: Suorakulmio, kulmat pyöristettu 8">
              <a:extLst>
                <a:ext uri="{FF2B5EF4-FFF2-40B4-BE49-F238E27FC236}">
                  <a16:creationId xmlns:a16="http://schemas.microsoft.com/office/drawing/2014/main" id="{08F28256-7FA8-B0A7-316B-C0B3E8F39D69}"/>
                </a:ext>
              </a:extLst>
            </p:cNvPr>
            <p:cNvSpPr/>
            <p:nvPr/>
          </p:nvSpPr>
          <p:spPr>
            <a:xfrm>
              <a:off x="6582024" y="4900222"/>
              <a:ext cx="4841255" cy="1407261"/>
            </a:xfrm>
            <a:prstGeom prst="wedgeRoundRectCallout">
              <a:avLst>
                <a:gd name="adj1" fmla="val -35333"/>
                <a:gd name="adj2" fmla="val 64869"/>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307A0527-80BD-EADD-62DD-24DCF6AC7E51}"/>
                </a:ext>
              </a:extLst>
            </p:cNvPr>
            <p:cNvSpPr txBox="1"/>
            <p:nvPr/>
          </p:nvSpPr>
          <p:spPr>
            <a:xfrm>
              <a:off x="6742689" y="5064104"/>
              <a:ext cx="4456465" cy="1108223"/>
            </a:xfrm>
            <a:prstGeom prst="rect">
              <a:avLst/>
            </a:prstGeom>
            <a:noFill/>
          </p:spPr>
          <p:txBody>
            <a:bodyPr wrap="square" rtlCol="0">
              <a:spAutoFit/>
            </a:bodyPr>
            <a:lstStyle/>
            <a:p>
              <a:r>
                <a:rPr lang="fi-FI" sz="1100" i="1" dirty="0">
                  <a:latin typeface="Montserrat" pitchFamily="2" charset="0"/>
                </a:rPr>
                <a:t>”Kyetään palvelemaan täällä jo olevia ja uusille luoda mahdollisuuksia menestyä ja kasvaa. Tämä on keskeisin asia. Palvellaan paremmin kuin missään muualla, ja se tuntuu ja konkretisoituu yritysten elämässä. Teemme kaikkemme vaikkapa kuntien tasolla olevien esteiden poistamiseksi.”</a:t>
              </a:r>
            </a:p>
          </p:txBody>
        </p:sp>
      </p:grpSp>
    </p:spTree>
    <p:extLst>
      <p:ext uri="{BB962C8B-B14F-4D97-AF65-F5344CB8AC3E}">
        <p14:creationId xmlns:p14="http://schemas.microsoft.com/office/powerpoint/2010/main" val="356252063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3C24C-45B4-B433-7EE8-BCF7391704BF}"/>
            </a:ext>
          </a:extLst>
        </p:cNvPr>
        <p:cNvGrpSpPr/>
        <p:nvPr/>
      </p:nvGrpSpPr>
      <p:grpSpPr>
        <a:xfrm>
          <a:off x="0" y="0"/>
          <a:ext cx="0" cy="0"/>
          <a:chOff x="0" y="0"/>
          <a:chExt cx="0" cy="0"/>
        </a:xfrm>
      </p:grpSpPr>
      <p:pic>
        <p:nvPicPr>
          <p:cNvPr id="7" name="Kuva 6">
            <a:extLst>
              <a:ext uri="{FF2B5EF4-FFF2-40B4-BE49-F238E27FC236}">
                <a16:creationId xmlns:a16="http://schemas.microsoft.com/office/drawing/2014/main" id="{ADCBEE6D-D60A-2444-12C8-34DA4958CB7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t="17720"/>
          <a:stretch/>
        </p:blipFill>
        <p:spPr>
          <a:xfrm>
            <a:off x="498605" y="1732208"/>
            <a:ext cx="5150435" cy="2528184"/>
          </a:xfrm>
          <a:prstGeom prst="rect">
            <a:avLst/>
          </a:prstGeom>
        </p:spPr>
      </p:pic>
      <p:sp>
        <p:nvSpPr>
          <p:cNvPr id="4" name="Otsikko 3">
            <a:extLst>
              <a:ext uri="{FF2B5EF4-FFF2-40B4-BE49-F238E27FC236}">
                <a16:creationId xmlns:a16="http://schemas.microsoft.com/office/drawing/2014/main" id="{A2F046F7-7E46-6908-0A67-B70336D81337}"/>
              </a:ext>
            </a:extLst>
          </p:cNvPr>
          <p:cNvSpPr>
            <a:spLocks noGrp="1"/>
          </p:cNvSpPr>
          <p:nvPr>
            <p:ph type="title"/>
          </p:nvPr>
        </p:nvSpPr>
        <p:spPr/>
        <p:txBody>
          <a:bodyPr/>
          <a:lstStyle/>
          <a:p>
            <a:r>
              <a:rPr lang="fi-FI" dirty="0"/>
              <a:t>Edistämme seudullista yhteistyötä</a:t>
            </a:r>
          </a:p>
        </p:txBody>
      </p:sp>
      <p:sp>
        <p:nvSpPr>
          <p:cNvPr id="5" name="Sisällön paikkamerkki 4">
            <a:extLst>
              <a:ext uri="{FF2B5EF4-FFF2-40B4-BE49-F238E27FC236}">
                <a16:creationId xmlns:a16="http://schemas.microsoft.com/office/drawing/2014/main" id="{046C9460-3E8B-5711-CB73-BE16AD413B62}"/>
              </a:ext>
            </a:extLst>
          </p:cNvPr>
          <p:cNvSpPr>
            <a:spLocks noGrp="1"/>
          </p:cNvSpPr>
          <p:nvPr>
            <p:ph idx="1"/>
          </p:nvPr>
        </p:nvSpPr>
        <p:spPr/>
        <p:txBody>
          <a:bodyPr>
            <a:normAutofit/>
          </a:bodyPr>
          <a:lstStyle/>
          <a:p>
            <a:pPr>
              <a:lnSpc>
                <a:spcPct val="120000"/>
              </a:lnSpc>
            </a:pPr>
            <a:r>
              <a:rPr lang="fi-FI" dirty="0"/>
              <a:t>Vahvaa seudullista yhteistyötä pitää vaalia ja edelleen kehittää; se mahdollistaa arvoa tuottavat yrityspalvelut ja elinkeinotoiminnan kasvun kiihdyttämisen </a:t>
            </a:r>
          </a:p>
          <a:p>
            <a:pPr>
              <a:lnSpc>
                <a:spcPct val="120000"/>
              </a:lnSpc>
            </a:pPr>
            <a:r>
              <a:rPr lang="fi-FI" dirty="0"/>
              <a:t>Kehittämisen kärkiä ovat mm. </a:t>
            </a:r>
          </a:p>
          <a:p>
            <a:pPr lvl="1">
              <a:lnSpc>
                <a:spcPct val="120000"/>
              </a:lnSpc>
            </a:pPr>
            <a:r>
              <a:rPr lang="fi-FI" dirty="0"/>
              <a:t>edunvalvonnan ml. EU-toimistoyhteistyön nostaminen uudelle tasolla</a:t>
            </a:r>
          </a:p>
          <a:p>
            <a:pPr lvl="1">
              <a:lnSpc>
                <a:spcPct val="120000"/>
              </a:lnSpc>
            </a:pPr>
            <a:r>
              <a:rPr lang="fi-FI" dirty="0"/>
              <a:t>investointeihin vaikuttavan EU-rahoituksen hakeminen </a:t>
            </a:r>
          </a:p>
          <a:p>
            <a:pPr lvl="1">
              <a:lnSpc>
                <a:spcPct val="120000"/>
              </a:lnSpc>
            </a:pPr>
            <a:r>
              <a:rPr lang="fi-FI" dirty="0"/>
              <a:t>seudullisesti merkittävien asioiden, kuten vedynsiirtoverkoston edistäminen </a:t>
            </a:r>
          </a:p>
          <a:p>
            <a:pPr lvl="1">
              <a:lnSpc>
                <a:spcPct val="120000"/>
              </a:lnSpc>
            </a:pPr>
            <a:r>
              <a:rPr lang="fi-FI" dirty="0"/>
              <a:t>seudullisen profiilin nosto maankäyttöasioissa.</a:t>
            </a:r>
          </a:p>
          <a:p>
            <a:pPr>
              <a:lnSpc>
                <a:spcPct val="120000"/>
              </a:lnSpc>
            </a:pPr>
            <a:endParaRPr lang="fi-FI" dirty="0"/>
          </a:p>
        </p:txBody>
      </p:sp>
      <p:sp>
        <p:nvSpPr>
          <p:cNvPr id="3" name="Dian numeron paikkamerkki 2">
            <a:extLst>
              <a:ext uri="{FF2B5EF4-FFF2-40B4-BE49-F238E27FC236}">
                <a16:creationId xmlns:a16="http://schemas.microsoft.com/office/drawing/2014/main" id="{CED6D777-7F0B-9704-E62B-88B26008DEF3}"/>
              </a:ext>
            </a:extLst>
          </p:cNvPr>
          <p:cNvSpPr>
            <a:spLocks noGrp="1"/>
          </p:cNvSpPr>
          <p:nvPr>
            <p:ph type="sldNum" sz="quarter" idx="12"/>
          </p:nvPr>
        </p:nvSpPr>
        <p:spPr/>
        <p:txBody>
          <a:bodyPr/>
          <a:lstStyle/>
          <a:p>
            <a:fld id="{FE60D538-0EB9-45C6-BE74-BCF7B37C5DA3}" type="slidenum">
              <a:rPr lang="fi-FI" smtClean="0"/>
              <a:t>12</a:t>
            </a:fld>
            <a:endParaRPr lang="fi-FI"/>
          </a:p>
        </p:txBody>
      </p:sp>
      <p:grpSp>
        <p:nvGrpSpPr>
          <p:cNvPr id="8" name="Ryhmä 7">
            <a:extLst>
              <a:ext uri="{FF2B5EF4-FFF2-40B4-BE49-F238E27FC236}">
                <a16:creationId xmlns:a16="http://schemas.microsoft.com/office/drawing/2014/main" id="{46FA9B0E-645C-8BA3-B1E1-876889992BC3}"/>
              </a:ext>
            </a:extLst>
          </p:cNvPr>
          <p:cNvGrpSpPr/>
          <p:nvPr/>
        </p:nvGrpSpPr>
        <p:grpSpPr>
          <a:xfrm>
            <a:off x="784353" y="4372319"/>
            <a:ext cx="4578940" cy="1077526"/>
            <a:chOff x="6582024" y="4900222"/>
            <a:chExt cx="4841255" cy="1077747"/>
          </a:xfrm>
        </p:grpSpPr>
        <p:sp>
          <p:nvSpPr>
            <p:cNvPr id="9" name="Puhekupla: Suorakulmio, kulmat pyöristettu 8">
              <a:extLst>
                <a:ext uri="{FF2B5EF4-FFF2-40B4-BE49-F238E27FC236}">
                  <a16:creationId xmlns:a16="http://schemas.microsoft.com/office/drawing/2014/main" id="{027F79CE-38C7-91BE-0509-D60E84FDA59A}"/>
                </a:ext>
              </a:extLst>
            </p:cNvPr>
            <p:cNvSpPr/>
            <p:nvPr/>
          </p:nvSpPr>
          <p:spPr>
            <a:xfrm>
              <a:off x="6582024" y="4900222"/>
              <a:ext cx="4841255" cy="1077747"/>
            </a:xfrm>
            <a:prstGeom prst="wedgeRoundRectCallout">
              <a:avLst>
                <a:gd name="adj1" fmla="val -35333"/>
                <a:gd name="adj2" fmla="val 64869"/>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619888C3-4496-57FD-344D-F7C2CB356960}"/>
                </a:ext>
              </a:extLst>
            </p:cNvPr>
            <p:cNvSpPr txBox="1"/>
            <p:nvPr/>
          </p:nvSpPr>
          <p:spPr>
            <a:xfrm>
              <a:off x="6742689" y="5064104"/>
              <a:ext cx="4456465" cy="769599"/>
            </a:xfrm>
            <a:prstGeom prst="rect">
              <a:avLst/>
            </a:prstGeom>
            <a:noFill/>
          </p:spPr>
          <p:txBody>
            <a:bodyPr wrap="square" rtlCol="0">
              <a:spAutoFit/>
            </a:bodyPr>
            <a:lstStyle/>
            <a:p>
              <a:r>
                <a:rPr lang="fi-FI" sz="1100" i="1" dirty="0">
                  <a:latin typeface="Montserrat" pitchFamily="2" charset="0"/>
                </a:rPr>
                <a:t>”Seudullisessa yhteistyössä täytyy olla yhteinen tahtotila, mutta pieni kisa tekee hyvää. Isoja yhteistyökuvioita kannattaa tehdä yhdessä, kuten esim. vihreän siirtymän isot hankkeet.”</a:t>
              </a:r>
            </a:p>
          </p:txBody>
        </p:sp>
      </p:grpSp>
    </p:spTree>
    <p:extLst>
      <p:ext uri="{BB962C8B-B14F-4D97-AF65-F5344CB8AC3E}">
        <p14:creationId xmlns:p14="http://schemas.microsoft.com/office/powerpoint/2010/main" val="50824891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B501-FB66-96CB-6D41-E47DF6F689CA}"/>
            </a:ext>
          </a:extLst>
        </p:cNvPr>
        <p:cNvGrpSpPr/>
        <p:nvPr/>
      </p:nvGrpSpPr>
      <p:grpSpPr>
        <a:xfrm>
          <a:off x="0" y="0"/>
          <a:ext cx="0" cy="0"/>
          <a:chOff x="0" y="0"/>
          <a:chExt cx="0" cy="0"/>
        </a:xfrm>
      </p:grpSpPr>
      <p:pic>
        <p:nvPicPr>
          <p:cNvPr id="6" name="Kuva 5">
            <a:extLst>
              <a:ext uri="{FF2B5EF4-FFF2-40B4-BE49-F238E27FC236}">
                <a16:creationId xmlns:a16="http://schemas.microsoft.com/office/drawing/2014/main" id="{D2657192-552C-1D0D-F839-960A980F26C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t="17942"/>
          <a:stretch/>
        </p:blipFill>
        <p:spPr>
          <a:xfrm>
            <a:off x="514438" y="1815925"/>
            <a:ext cx="5146784" cy="2404719"/>
          </a:xfrm>
          <a:prstGeom prst="rect">
            <a:avLst/>
          </a:prstGeom>
        </p:spPr>
      </p:pic>
      <p:sp>
        <p:nvSpPr>
          <p:cNvPr id="4" name="Otsikko 3">
            <a:extLst>
              <a:ext uri="{FF2B5EF4-FFF2-40B4-BE49-F238E27FC236}">
                <a16:creationId xmlns:a16="http://schemas.microsoft.com/office/drawing/2014/main" id="{BC7973ED-436A-02DF-4552-9857EBF676C0}"/>
              </a:ext>
            </a:extLst>
          </p:cNvPr>
          <p:cNvSpPr>
            <a:spLocks noGrp="1"/>
          </p:cNvSpPr>
          <p:nvPr>
            <p:ph type="title"/>
          </p:nvPr>
        </p:nvSpPr>
        <p:spPr/>
        <p:txBody>
          <a:bodyPr>
            <a:normAutofit/>
          </a:bodyPr>
          <a:lstStyle/>
          <a:p>
            <a:r>
              <a:rPr lang="fi-FI" dirty="0"/>
              <a:t>Kasvatamme kansainvälistä osaamista</a:t>
            </a:r>
          </a:p>
        </p:txBody>
      </p:sp>
      <p:sp>
        <p:nvSpPr>
          <p:cNvPr id="5" name="Sisällön paikkamerkki 4">
            <a:extLst>
              <a:ext uri="{FF2B5EF4-FFF2-40B4-BE49-F238E27FC236}">
                <a16:creationId xmlns:a16="http://schemas.microsoft.com/office/drawing/2014/main" id="{BD14F691-DBF3-2665-3B1A-6DE949B828D9}"/>
              </a:ext>
            </a:extLst>
          </p:cNvPr>
          <p:cNvSpPr>
            <a:spLocks noGrp="1"/>
          </p:cNvSpPr>
          <p:nvPr>
            <p:ph idx="1"/>
          </p:nvPr>
        </p:nvSpPr>
        <p:spPr/>
        <p:txBody>
          <a:bodyPr>
            <a:normAutofit/>
          </a:bodyPr>
          <a:lstStyle/>
          <a:p>
            <a:pPr>
              <a:lnSpc>
                <a:spcPct val="120000"/>
              </a:lnSpc>
            </a:pPr>
            <a:r>
              <a:rPr lang="fi-FI" dirty="0"/>
              <a:t>Tavoite korostaa tarvetta varmistaa tulevaisuuden osaaminen</a:t>
            </a:r>
          </a:p>
          <a:p>
            <a:pPr>
              <a:lnSpc>
                <a:spcPct val="120000"/>
              </a:lnSpc>
            </a:pPr>
            <a:r>
              <a:rPr lang="fi-FI" dirty="0"/>
              <a:t>Pyrkimyksenä on, että kaupunkiseudun työpaikat lisääntyvät ja koulutus sekä osaaminen kohtaavat työpaikkojen tarpeet</a:t>
            </a:r>
          </a:p>
          <a:p>
            <a:pPr>
              <a:lnSpc>
                <a:spcPct val="120000"/>
              </a:lnSpc>
            </a:pPr>
            <a:r>
              <a:rPr lang="fi-FI" dirty="0"/>
              <a:t>Kehittämisen kärkiä ovat mm.</a:t>
            </a:r>
          </a:p>
          <a:p>
            <a:pPr lvl="1">
              <a:lnSpc>
                <a:spcPct val="120000"/>
              </a:lnSpc>
            </a:pPr>
            <a:r>
              <a:rPr lang="fi-FI" dirty="0"/>
              <a:t>kansainvälisen osaamisen laadun ja määrän kasvattaminen </a:t>
            </a:r>
          </a:p>
          <a:p>
            <a:pPr lvl="1">
              <a:lnSpc>
                <a:spcPct val="120000"/>
              </a:lnSpc>
            </a:pPr>
            <a:r>
              <a:rPr lang="fi-FI" dirty="0"/>
              <a:t>vahvuusaluekohtaiset valinnat </a:t>
            </a:r>
            <a:r>
              <a:rPr lang="fi-FI" dirty="0" err="1"/>
              <a:t>täsmätoimenpiteistä</a:t>
            </a:r>
            <a:r>
              <a:rPr lang="fi-FI" dirty="0"/>
              <a:t> osaajien tarpeeseen</a:t>
            </a:r>
          </a:p>
          <a:p>
            <a:pPr lvl="1">
              <a:lnSpc>
                <a:spcPct val="120000"/>
              </a:lnSpc>
            </a:pPr>
            <a:r>
              <a:rPr lang="fi-FI" dirty="0"/>
              <a:t>vaatimustenmukaisuuden tuen ja kestävän kehityksen tuen kehittäminen.</a:t>
            </a:r>
          </a:p>
        </p:txBody>
      </p:sp>
      <p:sp>
        <p:nvSpPr>
          <p:cNvPr id="3" name="Dian numeron paikkamerkki 2">
            <a:extLst>
              <a:ext uri="{FF2B5EF4-FFF2-40B4-BE49-F238E27FC236}">
                <a16:creationId xmlns:a16="http://schemas.microsoft.com/office/drawing/2014/main" id="{B12DCB4D-ED58-36EC-2437-F8BD1F62CE78}"/>
              </a:ext>
            </a:extLst>
          </p:cNvPr>
          <p:cNvSpPr>
            <a:spLocks noGrp="1"/>
          </p:cNvSpPr>
          <p:nvPr>
            <p:ph type="sldNum" sz="quarter" idx="12"/>
          </p:nvPr>
        </p:nvSpPr>
        <p:spPr/>
        <p:txBody>
          <a:bodyPr/>
          <a:lstStyle/>
          <a:p>
            <a:fld id="{FE60D538-0EB9-45C6-BE74-BCF7B37C5DA3}" type="slidenum">
              <a:rPr lang="fi-FI" smtClean="0"/>
              <a:t>13</a:t>
            </a:fld>
            <a:endParaRPr lang="fi-FI"/>
          </a:p>
        </p:txBody>
      </p:sp>
      <p:grpSp>
        <p:nvGrpSpPr>
          <p:cNvPr id="8" name="Ryhmä 7">
            <a:extLst>
              <a:ext uri="{FF2B5EF4-FFF2-40B4-BE49-F238E27FC236}">
                <a16:creationId xmlns:a16="http://schemas.microsoft.com/office/drawing/2014/main" id="{260FACAB-CBF2-4899-81AD-F7645CBFB276}"/>
              </a:ext>
            </a:extLst>
          </p:cNvPr>
          <p:cNvGrpSpPr/>
          <p:nvPr/>
        </p:nvGrpSpPr>
        <p:grpSpPr>
          <a:xfrm>
            <a:off x="1027257" y="4207171"/>
            <a:ext cx="4168797" cy="1077526"/>
            <a:chOff x="6582024" y="4900222"/>
            <a:chExt cx="4841255" cy="1077747"/>
          </a:xfrm>
        </p:grpSpPr>
        <p:sp>
          <p:nvSpPr>
            <p:cNvPr id="9" name="Puhekupla: Suorakulmio, kulmat pyöristettu 8">
              <a:extLst>
                <a:ext uri="{FF2B5EF4-FFF2-40B4-BE49-F238E27FC236}">
                  <a16:creationId xmlns:a16="http://schemas.microsoft.com/office/drawing/2014/main" id="{8B499E4B-60ED-7604-2B4B-B41F2EE1DB8D}"/>
                </a:ext>
              </a:extLst>
            </p:cNvPr>
            <p:cNvSpPr/>
            <p:nvPr/>
          </p:nvSpPr>
          <p:spPr>
            <a:xfrm>
              <a:off x="6582024" y="4900222"/>
              <a:ext cx="4841255" cy="1077747"/>
            </a:xfrm>
            <a:prstGeom prst="wedgeRoundRectCallout">
              <a:avLst>
                <a:gd name="adj1" fmla="val -35333"/>
                <a:gd name="adj2" fmla="val 64869"/>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4E413E43-AC80-73EA-C8C7-9DFF698802F0}"/>
                </a:ext>
              </a:extLst>
            </p:cNvPr>
            <p:cNvSpPr txBox="1"/>
            <p:nvPr/>
          </p:nvSpPr>
          <p:spPr>
            <a:xfrm>
              <a:off x="6832420" y="5064104"/>
              <a:ext cx="4456465" cy="769599"/>
            </a:xfrm>
            <a:prstGeom prst="rect">
              <a:avLst/>
            </a:prstGeom>
            <a:noFill/>
          </p:spPr>
          <p:txBody>
            <a:bodyPr wrap="square" rtlCol="0">
              <a:spAutoFit/>
            </a:bodyPr>
            <a:lstStyle/>
            <a:p>
              <a:r>
                <a:rPr lang="fi-FI" sz="1100" i="1" dirty="0">
                  <a:latin typeface="Montserrat" pitchFamily="2" charset="0"/>
                </a:rPr>
                <a:t>”Tampereella on tällä hetkellä työttömyysaste yli </a:t>
              </a:r>
              <a:br>
                <a:rPr lang="fi-FI" sz="1100" i="1" dirty="0">
                  <a:latin typeface="Montserrat" pitchFamily="2" charset="0"/>
                </a:rPr>
              </a:br>
              <a:r>
                <a:rPr lang="fi-FI" sz="1100" i="1" dirty="0">
                  <a:latin typeface="Montserrat" pitchFamily="2" charset="0"/>
                </a:rPr>
                <a:t>13 prosenttia. Kyllä yritysten osaavan työvoiman tarpeeseen on vastattava myös jo täällä olevien työttömien työllistämisen kautta.”</a:t>
              </a:r>
            </a:p>
          </p:txBody>
        </p:sp>
      </p:grpSp>
    </p:spTree>
    <p:extLst>
      <p:ext uri="{BB962C8B-B14F-4D97-AF65-F5344CB8AC3E}">
        <p14:creationId xmlns:p14="http://schemas.microsoft.com/office/powerpoint/2010/main" val="375690259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4114A-B12E-8036-F68A-86D4A0E1E2BD}"/>
            </a:ext>
          </a:extLst>
        </p:cNvPr>
        <p:cNvGrpSpPr/>
        <p:nvPr/>
      </p:nvGrpSpPr>
      <p:grpSpPr>
        <a:xfrm>
          <a:off x="0" y="0"/>
          <a:ext cx="0" cy="0"/>
          <a:chOff x="0" y="0"/>
          <a:chExt cx="0" cy="0"/>
        </a:xfrm>
      </p:grpSpPr>
      <p:pic>
        <p:nvPicPr>
          <p:cNvPr id="6" name="Kuva 5">
            <a:extLst>
              <a:ext uri="{FF2B5EF4-FFF2-40B4-BE49-F238E27FC236}">
                <a16:creationId xmlns:a16="http://schemas.microsoft.com/office/drawing/2014/main" id="{62C293D1-70D9-FEA1-5546-CCF51EDFCC1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142" y="1944710"/>
            <a:ext cx="5089465" cy="2654602"/>
          </a:xfrm>
          <a:prstGeom prst="rect">
            <a:avLst/>
          </a:prstGeom>
        </p:spPr>
      </p:pic>
      <p:sp>
        <p:nvSpPr>
          <p:cNvPr id="4" name="Otsikko 3">
            <a:extLst>
              <a:ext uri="{FF2B5EF4-FFF2-40B4-BE49-F238E27FC236}">
                <a16:creationId xmlns:a16="http://schemas.microsoft.com/office/drawing/2014/main" id="{1D8A26FB-F0F5-8B46-A02D-9457906BE77F}"/>
              </a:ext>
            </a:extLst>
          </p:cNvPr>
          <p:cNvSpPr>
            <a:spLocks noGrp="1"/>
          </p:cNvSpPr>
          <p:nvPr>
            <p:ph type="title"/>
          </p:nvPr>
        </p:nvSpPr>
        <p:spPr/>
        <p:txBody>
          <a:bodyPr/>
          <a:lstStyle/>
          <a:p>
            <a:r>
              <a:rPr lang="fi-FI" dirty="0"/>
              <a:t>Olemme näkyvä ja haluttu</a:t>
            </a:r>
          </a:p>
        </p:txBody>
      </p:sp>
      <p:sp>
        <p:nvSpPr>
          <p:cNvPr id="5" name="Sisällön paikkamerkki 4">
            <a:extLst>
              <a:ext uri="{FF2B5EF4-FFF2-40B4-BE49-F238E27FC236}">
                <a16:creationId xmlns:a16="http://schemas.microsoft.com/office/drawing/2014/main" id="{0BAD37AA-3D43-F25C-2A1D-FD963808E373}"/>
              </a:ext>
            </a:extLst>
          </p:cNvPr>
          <p:cNvSpPr>
            <a:spLocks noGrp="1"/>
          </p:cNvSpPr>
          <p:nvPr>
            <p:ph idx="1"/>
          </p:nvPr>
        </p:nvSpPr>
        <p:spPr/>
        <p:txBody>
          <a:bodyPr>
            <a:normAutofit/>
          </a:bodyPr>
          <a:lstStyle/>
          <a:p>
            <a:pPr>
              <a:lnSpc>
                <a:spcPct val="120000"/>
              </a:lnSpc>
            </a:pPr>
            <a:r>
              <a:rPr lang="fi-FI" dirty="0"/>
              <a:t>Keskiössä Suomen vetovoimaisimman yritysalueen ja toimintaympäristön kehittäminen </a:t>
            </a:r>
          </a:p>
          <a:p>
            <a:pPr>
              <a:lnSpc>
                <a:spcPct val="120000"/>
              </a:lnSpc>
            </a:pPr>
            <a:r>
              <a:rPr lang="fi-FI" dirty="0"/>
              <a:t>Olemme Suomen halutuin asuinpaikka; myös yritysten silmissä haluamme profiloitua ensisijaiseksi vaihtoehdoksi liiketoiminnalle</a:t>
            </a:r>
          </a:p>
          <a:p>
            <a:pPr>
              <a:lnSpc>
                <a:spcPct val="120000"/>
              </a:lnSpc>
            </a:pPr>
            <a:r>
              <a:rPr lang="fi-FI" dirty="0"/>
              <a:t>Kehittämisen kärkiä ovat mm.</a:t>
            </a:r>
          </a:p>
          <a:p>
            <a:pPr lvl="1">
              <a:lnSpc>
                <a:spcPct val="120000"/>
              </a:lnSpc>
            </a:pPr>
            <a:r>
              <a:rPr lang="fi-FI" dirty="0"/>
              <a:t>sijoittumiskonseptit ja investointien edistämisen toimenpidesuunnitelma vahvuusalueittain </a:t>
            </a:r>
          </a:p>
          <a:p>
            <a:pPr lvl="1">
              <a:lnSpc>
                <a:spcPct val="120000"/>
              </a:lnSpc>
            </a:pPr>
            <a:r>
              <a:rPr lang="fi-FI" dirty="0"/>
              <a:t>teollisuusalueiden kehittäminen (yritystä tukevan ekosysteemin ja infran rakentaminen) </a:t>
            </a:r>
          </a:p>
          <a:p>
            <a:pPr lvl="1">
              <a:lnSpc>
                <a:spcPct val="120000"/>
              </a:lnSpc>
            </a:pPr>
            <a:r>
              <a:rPr lang="fi-FI" dirty="0"/>
              <a:t>seudun brändi-, imago- ja tunnettuuskampanja valituille kohdemarkkinoille.</a:t>
            </a:r>
          </a:p>
        </p:txBody>
      </p:sp>
      <p:sp>
        <p:nvSpPr>
          <p:cNvPr id="3" name="Dian numeron paikkamerkki 2">
            <a:extLst>
              <a:ext uri="{FF2B5EF4-FFF2-40B4-BE49-F238E27FC236}">
                <a16:creationId xmlns:a16="http://schemas.microsoft.com/office/drawing/2014/main" id="{548DB53C-E325-9DC1-347E-C3B843BBF490}"/>
              </a:ext>
            </a:extLst>
          </p:cNvPr>
          <p:cNvSpPr>
            <a:spLocks noGrp="1"/>
          </p:cNvSpPr>
          <p:nvPr>
            <p:ph type="sldNum" sz="quarter" idx="12"/>
          </p:nvPr>
        </p:nvSpPr>
        <p:spPr/>
        <p:txBody>
          <a:bodyPr/>
          <a:lstStyle/>
          <a:p>
            <a:fld id="{FE60D538-0EB9-45C6-BE74-BCF7B37C5DA3}" type="slidenum">
              <a:rPr lang="fi-FI" smtClean="0"/>
              <a:t>14</a:t>
            </a:fld>
            <a:endParaRPr lang="fi-FI"/>
          </a:p>
        </p:txBody>
      </p:sp>
      <p:grpSp>
        <p:nvGrpSpPr>
          <p:cNvPr id="8" name="Ryhmä 7">
            <a:extLst>
              <a:ext uri="{FF2B5EF4-FFF2-40B4-BE49-F238E27FC236}">
                <a16:creationId xmlns:a16="http://schemas.microsoft.com/office/drawing/2014/main" id="{3DB5E5AB-CAFA-D946-E7C6-CD4120022691}"/>
              </a:ext>
            </a:extLst>
          </p:cNvPr>
          <p:cNvGrpSpPr/>
          <p:nvPr/>
        </p:nvGrpSpPr>
        <p:grpSpPr>
          <a:xfrm>
            <a:off x="1014382" y="4573555"/>
            <a:ext cx="4283093" cy="936329"/>
            <a:chOff x="6582024" y="4900222"/>
            <a:chExt cx="4841255" cy="936521"/>
          </a:xfrm>
        </p:grpSpPr>
        <p:sp>
          <p:nvSpPr>
            <p:cNvPr id="9" name="Puhekupla: Suorakulmio, kulmat pyöristettu 8">
              <a:extLst>
                <a:ext uri="{FF2B5EF4-FFF2-40B4-BE49-F238E27FC236}">
                  <a16:creationId xmlns:a16="http://schemas.microsoft.com/office/drawing/2014/main" id="{2A309710-29EF-F35E-CA6C-4F4C3A245ABC}"/>
                </a:ext>
              </a:extLst>
            </p:cNvPr>
            <p:cNvSpPr/>
            <p:nvPr/>
          </p:nvSpPr>
          <p:spPr>
            <a:xfrm>
              <a:off x="6582024" y="4900222"/>
              <a:ext cx="4841255" cy="936521"/>
            </a:xfrm>
            <a:prstGeom prst="wedgeRoundRectCallout">
              <a:avLst>
                <a:gd name="adj1" fmla="val -35333"/>
                <a:gd name="adj2" fmla="val 64869"/>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0549C383-541D-FF9B-E706-87F180ED07EE}"/>
                </a:ext>
              </a:extLst>
            </p:cNvPr>
            <p:cNvSpPr txBox="1"/>
            <p:nvPr/>
          </p:nvSpPr>
          <p:spPr>
            <a:xfrm>
              <a:off x="6742689" y="5064104"/>
              <a:ext cx="4456465" cy="600287"/>
            </a:xfrm>
            <a:prstGeom prst="rect">
              <a:avLst/>
            </a:prstGeom>
            <a:noFill/>
          </p:spPr>
          <p:txBody>
            <a:bodyPr wrap="square" rtlCol="0">
              <a:spAutoFit/>
            </a:bodyPr>
            <a:lstStyle/>
            <a:p>
              <a:r>
                <a:rPr lang="fi-FI" sz="1100" i="1" dirty="0">
                  <a:latin typeface="Montserrat" pitchFamily="2" charset="0"/>
                </a:rPr>
                <a:t>”Pehmeät vetovoimatekijät tärkeitä ja tulevat hyvin esille – maailmanluokan kaupunki inhimillisessä mittakaavassa.”</a:t>
              </a:r>
            </a:p>
          </p:txBody>
        </p:sp>
      </p:grpSp>
    </p:spTree>
    <p:extLst>
      <p:ext uri="{BB962C8B-B14F-4D97-AF65-F5344CB8AC3E}">
        <p14:creationId xmlns:p14="http://schemas.microsoft.com/office/powerpoint/2010/main" val="296801663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9734094-4B06-B317-0160-08484AAA33DB}"/>
              </a:ext>
            </a:extLst>
          </p:cNvPr>
          <p:cNvSpPr>
            <a:spLocks noGrp="1"/>
          </p:cNvSpPr>
          <p:nvPr>
            <p:ph type="sldNum" sz="quarter" idx="12"/>
          </p:nvPr>
        </p:nvSpPr>
        <p:spPr/>
        <p:txBody>
          <a:bodyPr/>
          <a:lstStyle/>
          <a:p>
            <a:fld id="{FE60D538-0EB9-45C6-BE74-BCF7B37C5DA3}" type="slidenum">
              <a:rPr lang="fi-FI" smtClean="0"/>
              <a:t>15</a:t>
            </a:fld>
            <a:endParaRPr lang="fi-FI"/>
          </a:p>
        </p:txBody>
      </p:sp>
      <p:pic>
        <p:nvPicPr>
          <p:cNvPr id="3074" name="Picture 2" descr="Kuva, joka sisältää kohteen teksti, Fontti, kuvakaappaus, muste&#10;&#10;Tekoälyn generoima sisältö voi olla virheellistä.">
            <a:extLst>
              <a:ext uri="{FF2B5EF4-FFF2-40B4-BE49-F238E27FC236}">
                <a16:creationId xmlns:a16="http://schemas.microsoft.com/office/drawing/2014/main" id="{71060343-F09E-8122-DA60-CEA1848D765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87500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a:extLst>
              <a:ext uri="{FF2B5EF4-FFF2-40B4-BE49-F238E27FC236}">
                <a16:creationId xmlns:a16="http://schemas.microsoft.com/office/drawing/2014/main" id="{DBF21168-FA85-46C7-ADFD-A2CA9F203618}"/>
              </a:ext>
            </a:extLst>
          </p:cNvPr>
          <p:cNvGraphicFramePr>
            <a:graphicFrameLocks noGrp="1" noDrilldown="1" noMove="1" noResize="1"/>
          </p:cNvGraphicFramePr>
          <p:nvPr/>
        </p:nvGraphicFramePr>
        <p:xfrm>
          <a:off x="0" y="0"/>
          <a:ext cx="12192000" cy="6857998"/>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070954474"/>
                    </a:ext>
                  </a:extLst>
                </a:gridCol>
                <a:gridCol w="812800">
                  <a:extLst>
                    <a:ext uri="{9D8B030D-6E8A-4147-A177-3AD203B41FA5}">
                      <a16:colId xmlns:a16="http://schemas.microsoft.com/office/drawing/2014/main" val="3670985029"/>
                    </a:ext>
                  </a:extLst>
                </a:gridCol>
                <a:gridCol w="812800">
                  <a:extLst>
                    <a:ext uri="{9D8B030D-6E8A-4147-A177-3AD203B41FA5}">
                      <a16:colId xmlns:a16="http://schemas.microsoft.com/office/drawing/2014/main" val="3658846463"/>
                    </a:ext>
                  </a:extLst>
                </a:gridCol>
                <a:gridCol w="812800">
                  <a:extLst>
                    <a:ext uri="{9D8B030D-6E8A-4147-A177-3AD203B41FA5}">
                      <a16:colId xmlns:a16="http://schemas.microsoft.com/office/drawing/2014/main" val="3786613814"/>
                    </a:ext>
                  </a:extLst>
                </a:gridCol>
                <a:gridCol w="812800">
                  <a:extLst>
                    <a:ext uri="{9D8B030D-6E8A-4147-A177-3AD203B41FA5}">
                      <a16:colId xmlns:a16="http://schemas.microsoft.com/office/drawing/2014/main" val="3480168949"/>
                    </a:ext>
                  </a:extLst>
                </a:gridCol>
                <a:gridCol w="812800">
                  <a:extLst>
                    <a:ext uri="{9D8B030D-6E8A-4147-A177-3AD203B41FA5}">
                      <a16:colId xmlns:a16="http://schemas.microsoft.com/office/drawing/2014/main" val="3847706241"/>
                    </a:ext>
                  </a:extLst>
                </a:gridCol>
                <a:gridCol w="812800">
                  <a:extLst>
                    <a:ext uri="{9D8B030D-6E8A-4147-A177-3AD203B41FA5}">
                      <a16:colId xmlns:a16="http://schemas.microsoft.com/office/drawing/2014/main" val="3397444988"/>
                    </a:ext>
                  </a:extLst>
                </a:gridCol>
                <a:gridCol w="812800">
                  <a:extLst>
                    <a:ext uri="{9D8B030D-6E8A-4147-A177-3AD203B41FA5}">
                      <a16:colId xmlns:a16="http://schemas.microsoft.com/office/drawing/2014/main" val="3643295564"/>
                    </a:ext>
                  </a:extLst>
                </a:gridCol>
                <a:gridCol w="812800">
                  <a:extLst>
                    <a:ext uri="{9D8B030D-6E8A-4147-A177-3AD203B41FA5}">
                      <a16:colId xmlns:a16="http://schemas.microsoft.com/office/drawing/2014/main" val="2072916102"/>
                    </a:ext>
                  </a:extLst>
                </a:gridCol>
                <a:gridCol w="812800">
                  <a:extLst>
                    <a:ext uri="{9D8B030D-6E8A-4147-A177-3AD203B41FA5}">
                      <a16:colId xmlns:a16="http://schemas.microsoft.com/office/drawing/2014/main" val="550491457"/>
                    </a:ext>
                  </a:extLst>
                </a:gridCol>
                <a:gridCol w="812800">
                  <a:extLst>
                    <a:ext uri="{9D8B030D-6E8A-4147-A177-3AD203B41FA5}">
                      <a16:colId xmlns:a16="http://schemas.microsoft.com/office/drawing/2014/main" val="3508483426"/>
                    </a:ext>
                  </a:extLst>
                </a:gridCol>
                <a:gridCol w="812800">
                  <a:extLst>
                    <a:ext uri="{9D8B030D-6E8A-4147-A177-3AD203B41FA5}">
                      <a16:colId xmlns:a16="http://schemas.microsoft.com/office/drawing/2014/main" val="850123971"/>
                    </a:ext>
                  </a:extLst>
                </a:gridCol>
                <a:gridCol w="812800">
                  <a:extLst>
                    <a:ext uri="{9D8B030D-6E8A-4147-A177-3AD203B41FA5}">
                      <a16:colId xmlns:a16="http://schemas.microsoft.com/office/drawing/2014/main" val="2204501118"/>
                    </a:ext>
                  </a:extLst>
                </a:gridCol>
                <a:gridCol w="812800">
                  <a:extLst>
                    <a:ext uri="{9D8B030D-6E8A-4147-A177-3AD203B41FA5}">
                      <a16:colId xmlns:a16="http://schemas.microsoft.com/office/drawing/2014/main" val="3371966999"/>
                    </a:ext>
                  </a:extLst>
                </a:gridCol>
                <a:gridCol w="812800">
                  <a:extLst>
                    <a:ext uri="{9D8B030D-6E8A-4147-A177-3AD203B41FA5}">
                      <a16:colId xmlns:a16="http://schemas.microsoft.com/office/drawing/2014/main" val="722033037"/>
                    </a:ext>
                  </a:extLst>
                </a:gridCol>
              </a:tblGrid>
              <a:tr h="979714">
                <a:tc rowSpan="2" gridSpan="7">
                  <a:txBody>
                    <a:bodyPr/>
                    <a:lstStyle/>
                    <a:p>
                      <a:pPr algn="ctr"/>
                      <a:endParaRPr lang="fi-FI" sz="2800" dirty="0">
                        <a:solidFill>
                          <a:schemeClr val="tx1"/>
                        </a:solidFill>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rowSpan="6">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rowSpan="6">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endParaRPr lang="fi-FI" sz="800" b="0" dirty="0">
                        <a:solidFill>
                          <a:srgbClr val="00417D"/>
                        </a:solidFill>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rowSpan="6">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rowSpan="7">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522817"/>
                  </a:ext>
                </a:extLst>
              </a:tr>
              <a:tr h="979714">
                <a:tc gridSpan="7"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fi-FI"/>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fi-FI"/>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4152644"/>
                  </a:ext>
                </a:extLst>
              </a:tr>
              <a:tr h="979714">
                <a:tc rowSpan="5">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rowSpan="4">
                  <a:txBody>
                    <a:bodyPr/>
                    <a:lstStyle/>
                    <a:p>
                      <a:pPr algn="ctr"/>
                      <a:endParaRPr lang="fi-FI" sz="1200" dirty="0">
                        <a:solidFill>
                          <a:schemeClr val="bg1"/>
                        </a:solidFill>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rowSpan="4">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endParaRPr lang="fi-FI" sz="1400" dirty="0">
                        <a:solidFill>
                          <a:srgbClr val="00417D"/>
                        </a:solidFill>
                        <a:latin typeface="Montserrat" panose="00000500000000000000" pitchFamily="50"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rowSpan="4">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325606"/>
                  </a:ext>
                </a:extLst>
              </a:tr>
              <a:tr h="979714">
                <a:tc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7187644"/>
                  </a:ext>
                </a:extLst>
              </a:tr>
              <a:tr h="979714">
                <a:tc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8148736"/>
                  </a:ext>
                </a:extLst>
              </a:tr>
              <a:tr h="979714">
                <a:tc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i-F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7671487"/>
                  </a:ext>
                </a:extLst>
              </a:tr>
              <a:tr h="979714">
                <a:tc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i-FI" dirty="0">
                          <a:solidFill>
                            <a:schemeClr val="tx1"/>
                          </a:solidFill>
                          <a:latin typeface="Montserrat" panose="00000500000000000000" pitchFamily="50" charset="0"/>
                        </a:rPr>
                        <a:t>04</a:t>
                      </a:r>
                    </a:p>
                    <a:p>
                      <a:r>
                        <a:rPr lang="fi-FI" sz="1800" b="1" dirty="0">
                          <a:solidFill>
                            <a:schemeClr val="tx1"/>
                          </a:solidFill>
                          <a:latin typeface="Montserrat" panose="00000500000000000000" pitchFamily="50" charset="0"/>
                        </a:rPr>
                        <a:t>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a:txBody>
                    <a:bodyPr/>
                    <a:lstStyle/>
                    <a:p>
                      <a:r>
                        <a:rPr lang="fi-FI" dirty="0">
                          <a:solidFill>
                            <a:schemeClr val="tx1"/>
                          </a:solidFill>
                          <a:latin typeface="Montserrat" panose="00000500000000000000" pitchFamily="50" charset="0"/>
                        </a:rPr>
                        <a:t>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i-FI" dirty="0">
                          <a:solidFill>
                            <a:schemeClr val="tx1"/>
                          </a:solidFill>
                          <a:latin typeface="Montserrat" panose="00000500000000000000" pitchFamily="50" charset="0"/>
                        </a:rPr>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a:txBody>
                    <a:bodyPr/>
                    <a:lstStyle/>
                    <a:p>
                      <a:r>
                        <a:rPr lang="fi-FI" dirty="0">
                          <a:solidFill>
                            <a:schemeClr val="tx1"/>
                          </a:solidFill>
                          <a:latin typeface="Montserrat" panose="00000500000000000000" pitchFamily="50" charset="0"/>
                        </a:rPr>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i-FI" dirty="0">
                          <a:solidFill>
                            <a:schemeClr val="tx1"/>
                          </a:solidFill>
                          <a:latin typeface="Montserrat" panose="00000500000000000000" pitchFamily="50" charset="0"/>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a:txBody>
                    <a:bodyPr/>
                    <a:lstStyle/>
                    <a:p>
                      <a:r>
                        <a:rPr lang="fi-FI" dirty="0">
                          <a:solidFill>
                            <a:schemeClr val="tx1"/>
                          </a:solidFill>
                          <a:latin typeface="Montserrat" panose="00000500000000000000" pitchFamily="50" charset="0"/>
                        </a:rPr>
                        <a:t>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i-FI" dirty="0">
                          <a:solidFill>
                            <a:schemeClr val="tx1"/>
                          </a:solidFill>
                          <a:latin typeface="Montserrat" panose="00000500000000000000" pitchFamily="50"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a:txBody>
                    <a:bodyPr/>
                    <a:lstStyle/>
                    <a:p>
                      <a:r>
                        <a:rPr lang="fi-FI" dirty="0">
                          <a:solidFill>
                            <a:schemeClr val="tx1"/>
                          </a:solidFill>
                          <a:latin typeface="Montserrat" panose="00000500000000000000" pitchFamily="50" charset="0"/>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i-FI" dirty="0">
                          <a:solidFill>
                            <a:schemeClr val="tx1"/>
                          </a:solidFill>
                          <a:latin typeface="Montserrat" panose="00000500000000000000" pitchFamily="50"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a:txBody>
                    <a:bodyPr/>
                    <a:lstStyle/>
                    <a:p>
                      <a:r>
                        <a:rPr lang="fi-FI" dirty="0">
                          <a:solidFill>
                            <a:schemeClr val="tx1"/>
                          </a:solidFill>
                          <a:latin typeface="Montserrat" panose="00000500000000000000" pitchFamily="50" charset="0"/>
                        </a:rPr>
                        <a:t>01</a:t>
                      </a:r>
                    </a:p>
                    <a:p>
                      <a:r>
                        <a:rPr lang="fi-FI" sz="1800" b="1" dirty="0">
                          <a:solidFill>
                            <a:schemeClr val="tx1"/>
                          </a:solidFill>
                          <a:latin typeface="Montserrat" panose="00000500000000000000" pitchFamily="50" charset="0"/>
                        </a:rPr>
                        <a:t>2026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i-FI" dirty="0">
                          <a:solidFill>
                            <a:schemeClr val="tx1"/>
                          </a:solidFill>
                          <a:latin typeface="Montserrat" panose="00000500000000000000" pitchFamily="50" charset="0"/>
                        </a:rPr>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a:txBody>
                    <a:bodyPr/>
                    <a:lstStyle/>
                    <a:p>
                      <a:r>
                        <a:rPr lang="fi-FI" dirty="0">
                          <a:solidFill>
                            <a:schemeClr val="tx1"/>
                          </a:solidFill>
                          <a:latin typeface="Montserrat" panose="00000500000000000000" pitchFamily="50" charset="0"/>
                        </a:rPr>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i-FI" dirty="0">
                          <a:solidFill>
                            <a:schemeClr val="tx1"/>
                          </a:solidFill>
                          <a:latin typeface="Montserrat" panose="00000500000000000000" pitchFamily="50" charset="0"/>
                        </a:rPr>
                        <a:t>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7F3"/>
                    </a:solidFill>
                  </a:tcPr>
                </a:tc>
                <a:tc v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7319363"/>
                  </a:ext>
                </a:extLst>
              </a:tr>
            </a:tbl>
          </a:graphicData>
        </a:graphic>
      </p:graphicFrame>
      <p:cxnSp>
        <p:nvCxnSpPr>
          <p:cNvPr id="7" name="Viiva">
            <a:extLst>
              <a:ext uri="{FF2B5EF4-FFF2-40B4-BE49-F238E27FC236}">
                <a16:creationId xmlns:a16="http://schemas.microsoft.com/office/drawing/2014/main" id="{F7883814-C259-44B0-9195-F9DCD92A352F}"/>
              </a:ext>
            </a:extLst>
          </p:cNvPr>
          <p:cNvCxnSpPr>
            <a:cxnSpLocks noGrp="1" noRot="1" noMove="1" noResize="1" noEditPoints="1" noAdjustHandles="1" noChangeArrowheads="1" noChangeShapeType="1"/>
          </p:cNvCxnSpPr>
          <p:nvPr/>
        </p:nvCxnSpPr>
        <p:spPr>
          <a:xfrm>
            <a:off x="381000" y="5868785"/>
            <a:ext cx="11430000" cy="0"/>
          </a:xfrm>
          <a:prstGeom prst="straightConnector1">
            <a:avLst/>
          </a:prstGeom>
          <a:ln w="57150">
            <a:solidFill>
              <a:srgbClr val="407268"/>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Suorakulmio 49">
            <a:extLst>
              <a:ext uri="{FF2B5EF4-FFF2-40B4-BE49-F238E27FC236}">
                <a16:creationId xmlns:a16="http://schemas.microsoft.com/office/drawing/2014/main" id="{ED2F420A-C3E7-46EE-9722-1A1B0A02AAA9}"/>
              </a:ext>
            </a:extLst>
          </p:cNvPr>
          <p:cNvSpPr/>
          <p:nvPr/>
        </p:nvSpPr>
        <p:spPr>
          <a:xfrm>
            <a:off x="4068747" y="2027135"/>
            <a:ext cx="8045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ontserrat" panose="00000500000000000000" pitchFamily="2" charset="0"/>
            </a:endParaRPr>
          </a:p>
        </p:txBody>
      </p:sp>
      <p:sp>
        <p:nvSpPr>
          <p:cNvPr id="56" name="Suorakulmio 55">
            <a:extLst>
              <a:ext uri="{FF2B5EF4-FFF2-40B4-BE49-F238E27FC236}">
                <a16:creationId xmlns:a16="http://schemas.microsoft.com/office/drawing/2014/main" id="{F02DE938-77FD-4F7B-BE22-C5E96E97442C}"/>
              </a:ext>
            </a:extLst>
          </p:cNvPr>
          <p:cNvSpPr/>
          <p:nvPr/>
        </p:nvSpPr>
        <p:spPr>
          <a:xfrm>
            <a:off x="4068747" y="2027135"/>
            <a:ext cx="80194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Suorakulmio 59">
            <a:extLst>
              <a:ext uri="{FF2B5EF4-FFF2-40B4-BE49-F238E27FC236}">
                <a16:creationId xmlns:a16="http://schemas.microsoft.com/office/drawing/2014/main" id="{6A38B804-F32F-4E7D-A63B-A207EB9B7DE5}"/>
              </a:ext>
            </a:extLst>
          </p:cNvPr>
          <p:cNvSpPr/>
          <p:nvPr/>
        </p:nvSpPr>
        <p:spPr>
          <a:xfrm>
            <a:off x="8955185" y="3318"/>
            <a:ext cx="80194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ectangle: Rounded Corners 19">
            <a:extLst>
              <a:ext uri="{FF2B5EF4-FFF2-40B4-BE49-F238E27FC236}">
                <a16:creationId xmlns:a16="http://schemas.microsoft.com/office/drawing/2014/main" id="{320E80BA-010A-E4AA-E830-E0E4EB740BDD}"/>
              </a:ext>
            </a:extLst>
          </p:cNvPr>
          <p:cNvSpPr>
            <a:spLocks noGrp="1" noRot="1" noMove="1" noResize="1" noEditPoints="1" noAdjustHandles="1" noChangeArrowheads="1" noChangeShapeType="1"/>
          </p:cNvSpPr>
          <p:nvPr/>
        </p:nvSpPr>
        <p:spPr>
          <a:xfrm>
            <a:off x="381000" y="167960"/>
            <a:ext cx="4881465" cy="1614187"/>
          </a:xfrm>
          <a:prstGeom prst="roundRect">
            <a:avLst/>
          </a:prstGeom>
          <a:solidFill>
            <a:schemeClr val="bg1"/>
          </a:solidFill>
          <a:ln w="3810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4800" b="1" dirty="0">
                <a:solidFill>
                  <a:srgbClr val="407268"/>
                </a:solidFill>
                <a:latin typeface="Montserrat" panose="00000500000000000000" pitchFamily="50" charset="0"/>
              </a:rPr>
              <a:t>Uuden edellä</a:t>
            </a:r>
          </a:p>
          <a:p>
            <a:pPr algn="ctr"/>
            <a:r>
              <a:rPr lang="fi-FI" sz="1600" dirty="0">
                <a:solidFill>
                  <a:schemeClr val="tx1"/>
                </a:solidFill>
                <a:latin typeface="Montserrat" panose="00000500000000000000" pitchFamily="50" charset="0"/>
              </a:rPr>
              <a:t>Näin strategia tulee todeksi </a:t>
            </a:r>
            <a:r>
              <a:rPr lang="fi-FI" b="1" dirty="0">
                <a:solidFill>
                  <a:schemeClr val="tx1"/>
                </a:solidFill>
                <a:latin typeface="Montserrat" panose="00000500000000000000" pitchFamily="50" charset="0"/>
              </a:rPr>
              <a:t>(päivittyvä)</a:t>
            </a:r>
          </a:p>
        </p:txBody>
      </p:sp>
      <p:sp>
        <p:nvSpPr>
          <p:cNvPr id="21" name="Rectangle 20">
            <a:extLst>
              <a:ext uri="{FF2B5EF4-FFF2-40B4-BE49-F238E27FC236}">
                <a16:creationId xmlns:a16="http://schemas.microsoft.com/office/drawing/2014/main" id="{9F2D6787-78A7-0589-E9A2-F85FD39028C4}"/>
              </a:ext>
            </a:extLst>
          </p:cNvPr>
          <p:cNvSpPr/>
          <p:nvPr/>
        </p:nvSpPr>
        <p:spPr>
          <a:xfrm>
            <a:off x="802257" y="1958196"/>
            <a:ext cx="1616217" cy="531907"/>
          </a:xfrm>
          <a:prstGeom prst="rect">
            <a:avLst/>
          </a:prstGeom>
          <a:solidFill>
            <a:schemeClr val="bg1"/>
          </a:solidFill>
          <a:ln w="1905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latin typeface="Montserrat" panose="00000500000000000000" pitchFamily="50" charset="0"/>
              </a:rPr>
              <a:t>Strategia-aineistojen julkaisu kieliversioineen BT:n sivustolla</a:t>
            </a:r>
          </a:p>
        </p:txBody>
      </p:sp>
      <p:sp>
        <p:nvSpPr>
          <p:cNvPr id="23" name="Rectangle 22">
            <a:extLst>
              <a:ext uri="{FF2B5EF4-FFF2-40B4-BE49-F238E27FC236}">
                <a16:creationId xmlns:a16="http://schemas.microsoft.com/office/drawing/2014/main" id="{BBDD80BC-DD98-27BC-A738-9AAD7AECA1CF}"/>
              </a:ext>
            </a:extLst>
          </p:cNvPr>
          <p:cNvSpPr/>
          <p:nvPr/>
        </p:nvSpPr>
        <p:spPr>
          <a:xfrm>
            <a:off x="802255" y="2542703"/>
            <a:ext cx="2502893" cy="692206"/>
          </a:xfrm>
          <a:prstGeom prst="rect">
            <a:avLst/>
          </a:prstGeom>
          <a:solidFill>
            <a:schemeClr val="bg1"/>
          </a:solidFill>
          <a:ln w="1905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latin typeface="Montserrat" panose="00000500000000000000" pitchFamily="50" charset="0"/>
              </a:rPr>
              <a:t>Yritystarinoiden sarja BT:n nettisivuilla ja somessa (artikkelisarja 5 yrityksestä ja niiden kiinnittymisestä strategiaan)</a:t>
            </a:r>
          </a:p>
          <a:p>
            <a:pPr algn="ctr"/>
            <a:r>
              <a:rPr lang="fi-FI" sz="900" dirty="0">
                <a:solidFill>
                  <a:schemeClr val="tx1"/>
                </a:solidFill>
                <a:latin typeface="Montserrat" panose="00000500000000000000" pitchFamily="50" charset="0"/>
                <a:hlinkClick r:id="rId3"/>
              </a:rPr>
              <a:t>www.businesstampere.com</a:t>
            </a:r>
            <a:endParaRPr lang="fi-FI" sz="900" dirty="0">
              <a:solidFill>
                <a:schemeClr val="tx1"/>
              </a:solidFill>
              <a:latin typeface="Montserrat" panose="00000500000000000000" pitchFamily="50" charset="0"/>
            </a:endParaRPr>
          </a:p>
          <a:p>
            <a:pPr algn="ctr"/>
            <a:endParaRPr lang="fi-FI" sz="900" dirty="0">
              <a:solidFill>
                <a:schemeClr val="tx1"/>
              </a:solidFill>
              <a:latin typeface="Montserrat" panose="00000500000000000000" pitchFamily="50" charset="0"/>
            </a:endParaRPr>
          </a:p>
        </p:txBody>
      </p:sp>
      <p:sp>
        <p:nvSpPr>
          <p:cNvPr id="24" name="Rectangle 23">
            <a:extLst>
              <a:ext uri="{FF2B5EF4-FFF2-40B4-BE49-F238E27FC236}">
                <a16:creationId xmlns:a16="http://schemas.microsoft.com/office/drawing/2014/main" id="{B329B226-79E5-90A1-763D-6ECB27A161E3}"/>
              </a:ext>
            </a:extLst>
          </p:cNvPr>
          <p:cNvSpPr/>
          <p:nvPr/>
        </p:nvSpPr>
        <p:spPr>
          <a:xfrm>
            <a:off x="833683" y="3342977"/>
            <a:ext cx="2471466" cy="556899"/>
          </a:xfrm>
          <a:prstGeom prst="rect">
            <a:avLst/>
          </a:prstGeom>
          <a:solidFill>
            <a:schemeClr val="bg1"/>
          </a:solidFill>
          <a:ln w="1905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latin typeface="Montserrat" panose="00000500000000000000" pitchFamily="50" charset="0"/>
              </a:rPr>
              <a:t>Strategian esittely BT:n asiantuntijoilta yrityskohtaamisissa ja sidosryhmätapahtumissa.</a:t>
            </a:r>
          </a:p>
        </p:txBody>
      </p:sp>
      <p:sp>
        <p:nvSpPr>
          <p:cNvPr id="25" name="Rectangle 24">
            <a:extLst>
              <a:ext uri="{FF2B5EF4-FFF2-40B4-BE49-F238E27FC236}">
                <a16:creationId xmlns:a16="http://schemas.microsoft.com/office/drawing/2014/main" id="{07E294DD-0AAF-C639-40DC-9E8092C4DF92}"/>
              </a:ext>
            </a:extLst>
          </p:cNvPr>
          <p:cNvSpPr/>
          <p:nvPr/>
        </p:nvSpPr>
        <p:spPr>
          <a:xfrm>
            <a:off x="3510995" y="4518102"/>
            <a:ext cx="1115503" cy="1134362"/>
          </a:xfrm>
          <a:prstGeom prst="rect">
            <a:avLst/>
          </a:prstGeom>
          <a:solidFill>
            <a:schemeClr val="bg2"/>
          </a:solidFill>
          <a:ln w="1905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latin typeface="Montserrat" panose="00000500000000000000" pitchFamily="50" charset="0"/>
              </a:rPr>
              <a:t>Strategian jalkauttamisen työstäminen elinkeinojohtajien kanssa </a:t>
            </a:r>
          </a:p>
          <a:p>
            <a:pPr algn="ctr"/>
            <a:r>
              <a:rPr lang="fi-FI" sz="900" b="1" dirty="0">
                <a:solidFill>
                  <a:schemeClr val="tx1"/>
                </a:solidFill>
                <a:latin typeface="Montserrat" panose="00000500000000000000" pitchFamily="50" charset="0"/>
              </a:rPr>
              <a:t>Bryssel 2.-4.6</a:t>
            </a:r>
            <a:r>
              <a:rPr lang="fi-FI" sz="900" dirty="0">
                <a:solidFill>
                  <a:schemeClr val="tx1"/>
                </a:solidFill>
                <a:latin typeface="Montserrat" panose="00000500000000000000" pitchFamily="50" charset="0"/>
              </a:rPr>
              <a:t>.</a:t>
            </a:r>
          </a:p>
        </p:txBody>
      </p:sp>
      <p:sp>
        <p:nvSpPr>
          <p:cNvPr id="51" name="Rectangle 50">
            <a:extLst>
              <a:ext uri="{FF2B5EF4-FFF2-40B4-BE49-F238E27FC236}">
                <a16:creationId xmlns:a16="http://schemas.microsoft.com/office/drawing/2014/main" id="{F21544CD-7831-AADD-B58F-7CE1BB642590}"/>
              </a:ext>
            </a:extLst>
          </p:cNvPr>
          <p:cNvSpPr/>
          <p:nvPr/>
        </p:nvSpPr>
        <p:spPr>
          <a:xfrm>
            <a:off x="4870692" y="1958196"/>
            <a:ext cx="1616217" cy="825260"/>
          </a:xfrm>
          <a:prstGeom prst="rect">
            <a:avLst/>
          </a:prstGeom>
          <a:solidFill>
            <a:schemeClr val="bg1"/>
          </a:solidFill>
          <a:ln w="1905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latin typeface="Montserrat" panose="00000500000000000000" pitchFamily="50" charset="0"/>
              </a:rPr>
              <a:t>BT:n järjestämä aamutapahtuma uusille kunnanvaltuutetuille, jossa strategian esittely </a:t>
            </a:r>
            <a:r>
              <a:rPr lang="fi-FI" sz="900" dirty="0" err="1">
                <a:solidFill>
                  <a:schemeClr val="tx1"/>
                </a:solidFill>
                <a:latin typeface="Montserrat" panose="00000500000000000000" pitchFamily="50" charset="0"/>
              </a:rPr>
              <a:t>by</a:t>
            </a:r>
            <a:r>
              <a:rPr lang="fi-FI" sz="900" dirty="0">
                <a:solidFill>
                  <a:schemeClr val="tx1"/>
                </a:solidFill>
                <a:latin typeface="Montserrat" panose="00000500000000000000" pitchFamily="50" charset="0"/>
              </a:rPr>
              <a:t> BT. (Ajankohta sopimatta)</a:t>
            </a:r>
          </a:p>
        </p:txBody>
      </p:sp>
      <p:sp>
        <p:nvSpPr>
          <p:cNvPr id="2" name="Rectangle 51">
            <a:extLst>
              <a:ext uri="{FF2B5EF4-FFF2-40B4-BE49-F238E27FC236}">
                <a16:creationId xmlns:a16="http://schemas.microsoft.com/office/drawing/2014/main" id="{5BFB9AB3-1A4F-84C1-6C9C-CC2B208A0E62}"/>
              </a:ext>
            </a:extLst>
          </p:cNvPr>
          <p:cNvSpPr/>
          <p:nvPr/>
        </p:nvSpPr>
        <p:spPr>
          <a:xfrm>
            <a:off x="5678800" y="4972473"/>
            <a:ext cx="1323785" cy="665464"/>
          </a:xfrm>
          <a:prstGeom prst="rect">
            <a:avLst/>
          </a:prstGeom>
          <a:solidFill>
            <a:schemeClr val="bg2"/>
          </a:solidFill>
          <a:ln w="1905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latin typeface="Montserrat" panose="00000500000000000000" pitchFamily="50" charset="0"/>
              </a:rPr>
              <a:t>Strategia </a:t>
            </a:r>
            <a:r>
              <a:rPr lang="fi-FI" sz="900" b="1" dirty="0">
                <a:solidFill>
                  <a:schemeClr val="tx1"/>
                </a:solidFill>
                <a:latin typeface="Montserrat" panose="00000500000000000000" pitchFamily="50" charset="0"/>
              </a:rPr>
              <a:t>esillä </a:t>
            </a:r>
            <a:r>
              <a:rPr lang="en-US" sz="900" b="1" i="0" u="none" strike="noStrike" dirty="0">
                <a:solidFill>
                  <a:schemeClr val="tx1"/>
                </a:solidFill>
                <a:effectLst/>
                <a:latin typeface="Calibri" panose="020F0502020204030204" pitchFamily="34" charset="0"/>
              </a:rPr>
              <a:t>7.10. </a:t>
            </a:r>
            <a:r>
              <a:rPr lang="en-US" sz="900" dirty="0" err="1">
                <a:solidFill>
                  <a:schemeClr val="tx1"/>
                </a:solidFill>
                <a:latin typeface="Montserrat" panose="00000500000000000000" pitchFamily="50" charset="0"/>
              </a:rPr>
              <a:t>Pirkanmaan</a:t>
            </a:r>
            <a:r>
              <a:rPr lang="en-US" sz="900" dirty="0">
                <a:solidFill>
                  <a:schemeClr val="tx1"/>
                </a:solidFill>
                <a:latin typeface="Montserrat" panose="00000500000000000000" pitchFamily="50" charset="0"/>
              </a:rPr>
              <a:t> </a:t>
            </a:r>
            <a:r>
              <a:rPr lang="en-US" sz="900" dirty="0" err="1">
                <a:solidFill>
                  <a:schemeClr val="tx1"/>
                </a:solidFill>
                <a:latin typeface="Montserrat" panose="00000500000000000000" pitchFamily="50" charset="0"/>
              </a:rPr>
              <a:t>Talousfoorumissa</a:t>
            </a:r>
            <a:endParaRPr lang="fi-FI" sz="900" dirty="0">
              <a:solidFill>
                <a:schemeClr val="tx1"/>
              </a:solidFill>
              <a:latin typeface="Montserrat" panose="00000500000000000000" pitchFamily="50" charset="0"/>
            </a:endParaRPr>
          </a:p>
        </p:txBody>
      </p:sp>
      <p:sp>
        <p:nvSpPr>
          <p:cNvPr id="6" name="Rectangle 51">
            <a:extLst>
              <a:ext uri="{FF2B5EF4-FFF2-40B4-BE49-F238E27FC236}">
                <a16:creationId xmlns:a16="http://schemas.microsoft.com/office/drawing/2014/main" id="{8D7C7282-109C-80E3-C949-25F15B9E8C2A}"/>
              </a:ext>
            </a:extLst>
          </p:cNvPr>
          <p:cNvSpPr/>
          <p:nvPr/>
        </p:nvSpPr>
        <p:spPr>
          <a:xfrm>
            <a:off x="7055951" y="4972473"/>
            <a:ext cx="1174373" cy="663053"/>
          </a:xfrm>
          <a:prstGeom prst="rect">
            <a:avLst/>
          </a:prstGeom>
          <a:solidFill>
            <a:schemeClr val="bg2"/>
          </a:solidFill>
          <a:ln w="1905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latin typeface="Montserrat" panose="00000500000000000000" pitchFamily="50" charset="0"/>
              </a:rPr>
              <a:t>Strategia esillä </a:t>
            </a:r>
            <a:r>
              <a:rPr lang="en-US" sz="900" dirty="0">
                <a:solidFill>
                  <a:schemeClr val="tx1"/>
                </a:solidFill>
                <a:latin typeface="Montserrat" panose="00000500000000000000" pitchFamily="50" charset="0"/>
              </a:rPr>
              <a:t>12.11. </a:t>
            </a:r>
            <a:r>
              <a:rPr lang="en-US" sz="900" dirty="0" err="1">
                <a:solidFill>
                  <a:schemeClr val="tx1"/>
                </a:solidFill>
                <a:latin typeface="Montserrat" panose="00000500000000000000" pitchFamily="50" charset="0"/>
              </a:rPr>
              <a:t>Pirkanmaan</a:t>
            </a:r>
            <a:r>
              <a:rPr lang="en-US" sz="900" dirty="0">
                <a:solidFill>
                  <a:schemeClr val="tx1"/>
                </a:solidFill>
                <a:latin typeface="Montserrat" panose="00000500000000000000" pitchFamily="50" charset="0"/>
              </a:rPr>
              <a:t> </a:t>
            </a:r>
            <a:r>
              <a:rPr lang="en-US" sz="900" dirty="0" err="1">
                <a:solidFill>
                  <a:schemeClr val="tx1"/>
                </a:solidFill>
                <a:latin typeface="Montserrat" panose="00000500000000000000" pitchFamily="50" charset="0"/>
              </a:rPr>
              <a:t>Vientipäivässä</a:t>
            </a:r>
            <a:endParaRPr lang="fi-FI" sz="900" dirty="0">
              <a:solidFill>
                <a:schemeClr val="tx1"/>
              </a:solidFill>
              <a:latin typeface="Montserrat" panose="00000500000000000000" pitchFamily="50" charset="0"/>
            </a:endParaRPr>
          </a:p>
        </p:txBody>
      </p:sp>
      <p:sp>
        <p:nvSpPr>
          <p:cNvPr id="8" name="Rectangle 24">
            <a:extLst>
              <a:ext uri="{FF2B5EF4-FFF2-40B4-BE49-F238E27FC236}">
                <a16:creationId xmlns:a16="http://schemas.microsoft.com/office/drawing/2014/main" id="{554F2884-3449-5432-5469-FBAF90A0DFDE}"/>
              </a:ext>
            </a:extLst>
          </p:cNvPr>
          <p:cNvSpPr/>
          <p:nvPr/>
        </p:nvSpPr>
        <p:spPr>
          <a:xfrm>
            <a:off x="7766473" y="44118"/>
            <a:ext cx="801945" cy="401355"/>
          </a:xfrm>
          <a:prstGeom prst="rect">
            <a:avLst/>
          </a:prstGeom>
          <a:solidFill>
            <a:schemeClr val="bg2"/>
          </a:solidFill>
          <a:ln w="1905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800" dirty="0">
                <a:solidFill>
                  <a:schemeClr val="tx1"/>
                </a:solidFill>
                <a:latin typeface="Montserrat" panose="00000500000000000000" pitchFamily="50" charset="0"/>
              </a:rPr>
              <a:t>Harmaa = tapahtumat</a:t>
            </a:r>
          </a:p>
        </p:txBody>
      </p:sp>
      <p:sp>
        <p:nvSpPr>
          <p:cNvPr id="10" name="Rectangle 24">
            <a:extLst>
              <a:ext uri="{FF2B5EF4-FFF2-40B4-BE49-F238E27FC236}">
                <a16:creationId xmlns:a16="http://schemas.microsoft.com/office/drawing/2014/main" id="{B36BD1EC-ABDE-8F23-76E1-045F95D8DB6B}"/>
              </a:ext>
            </a:extLst>
          </p:cNvPr>
          <p:cNvSpPr/>
          <p:nvPr/>
        </p:nvSpPr>
        <p:spPr>
          <a:xfrm>
            <a:off x="8955184" y="50042"/>
            <a:ext cx="801945" cy="400220"/>
          </a:xfrm>
          <a:prstGeom prst="rect">
            <a:avLst/>
          </a:prstGeom>
          <a:solidFill>
            <a:schemeClr val="bg1"/>
          </a:solidFill>
          <a:ln w="1905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800" dirty="0">
                <a:solidFill>
                  <a:schemeClr val="tx1"/>
                </a:solidFill>
                <a:latin typeface="Montserrat" panose="00000500000000000000" pitchFamily="50" charset="0"/>
              </a:rPr>
              <a:t>Valkea= BT:n oma tekeminen</a:t>
            </a:r>
          </a:p>
        </p:txBody>
      </p:sp>
      <p:sp>
        <p:nvSpPr>
          <p:cNvPr id="3" name="Suorakulmio 2">
            <a:extLst>
              <a:ext uri="{FF2B5EF4-FFF2-40B4-BE49-F238E27FC236}">
                <a16:creationId xmlns:a16="http://schemas.microsoft.com/office/drawing/2014/main" id="{3ADB7A6E-8BC0-CFCD-F06D-6B875CF30008}"/>
              </a:ext>
            </a:extLst>
          </p:cNvPr>
          <p:cNvSpPr/>
          <p:nvPr/>
        </p:nvSpPr>
        <p:spPr>
          <a:xfrm>
            <a:off x="0" y="5943600"/>
            <a:ext cx="833683" cy="746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A7D73723-8EA4-0DCD-1F61-1F83F791B387}"/>
              </a:ext>
            </a:extLst>
          </p:cNvPr>
          <p:cNvSpPr txBox="1"/>
          <p:nvPr/>
        </p:nvSpPr>
        <p:spPr>
          <a:xfrm>
            <a:off x="1894113" y="4109430"/>
            <a:ext cx="1549827" cy="507831"/>
          </a:xfrm>
          <a:prstGeom prst="rect">
            <a:avLst/>
          </a:prstGeom>
          <a:solidFill>
            <a:schemeClr val="bg1"/>
          </a:solidFill>
          <a:ln>
            <a:solidFill>
              <a:schemeClr val="accent6">
                <a:lumMod val="75000"/>
              </a:schemeClr>
            </a:solidFill>
          </a:ln>
        </p:spPr>
        <p:txBody>
          <a:bodyPr wrap="square">
            <a:spAutoFit/>
          </a:bodyPr>
          <a:lstStyle/>
          <a:p>
            <a:r>
              <a:rPr lang="fi-FI" sz="900" dirty="0">
                <a:latin typeface="Montserrat" panose="00000500000000000000" pitchFamily="50" charset="0"/>
              </a:rPr>
              <a:t>Materiaalien jako ja viestit viestintäverkosto ja elinkeinojohtajat</a:t>
            </a:r>
          </a:p>
        </p:txBody>
      </p:sp>
      <p:sp>
        <p:nvSpPr>
          <p:cNvPr id="4" name="Rectangle 24">
            <a:extLst>
              <a:ext uri="{FF2B5EF4-FFF2-40B4-BE49-F238E27FC236}">
                <a16:creationId xmlns:a16="http://schemas.microsoft.com/office/drawing/2014/main" id="{A252B8FC-9493-09CF-4B5E-F721F2DF8D61}"/>
              </a:ext>
            </a:extLst>
          </p:cNvPr>
          <p:cNvSpPr/>
          <p:nvPr/>
        </p:nvSpPr>
        <p:spPr>
          <a:xfrm>
            <a:off x="7365499" y="3159067"/>
            <a:ext cx="4826499" cy="400220"/>
          </a:xfrm>
          <a:prstGeom prst="rect">
            <a:avLst/>
          </a:prstGeom>
          <a:solidFill>
            <a:schemeClr val="bg1"/>
          </a:solidFill>
          <a:ln w="1905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latin typeface="Montserrat" panose="00000500000000000000" pitchFamily="50" charset="0"/>
              </a:rPr>
              <a:t>BT:n sisältösarja BUSINESS TAMPERE –studio käy strategiaa läpi </a:t>
            </a:r>
          </a:p>
        </p:txBody>
      </p:sp>
      <p:sp>
        <p:nvSpPr>
          <p:cNvPr id="12" name="Rectangle 24">
            <a:extLst>
              <a:ext uri="{FF2B5EF4-FFF2-40B4-BE49-F238E27FC236}">
                <a16:creationId xmlns:a16="http://schemas.microsoft.com/office/drawing/2014/main" id="{CD3E6281-2211-31C8-E7E5-A70505BA75E1}"/>
              </a:ext>
            </a:extLst>
          </p:cNvPr>
          <p:cNvSpPr/>
          <p:nvPr/>
        </p:nvSpPr>
        <p:spPr>
          <a:xfrm>
            <a:off x="9569885" y="2169855"/>
            <a:ext cx="2622114" cy="682961"/>
          </a:xfrm>
          <a:prstGeom prst="rect">
            <a:avLst/>
          </a:prstGeom>
          <a:solidFill>
            <a:schemeClr val="bg1"/>
          </a:solidFill>
          <a:ln w="19050">
            <a:solidFill>
              <a:srgbClr val="40726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latin typeface="Montserrat" panose="00000500000000000000" pitchFamily="50" charset="0"/>
              </a:rPr>
              <a:t>Strateginen seurantaryhmä aloittaa 3/2026</a:t>
            </a:r>
          </a:p>
        </p:txBody>
      </p:sp>
    </p:spTree>
    <p:extLst>
      <p:ext uri="{BB962C8B-B14F-4D97-AF65-F5344CB8AC3E}">
        <p14:creationId xmlns:p14="http://schemas.microsoft.com/office/powerpoint/2010/main" val="113465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7E7C5031-7931-32BC-878D-37D9A05C2A7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3619" y="1358318"/>
            <a:ext cx="5036131" cy="4361938"/>
          </a:xfrm>
          <a:prstGeom prst="rect">
            <a:avLst/>
          </a:prstGeom>
        </p:spPr>
      </p:pic>
      <p:sp>
        <p:nvSpPr>
          <p:cNvPr id="7" name="Otsikko 6">
            <a:extLst>
              <a:ext uri="{FF2B5EF4-FFF2-40B4-BE49-F238E27FC236}">
                <a16:creationId xmlns:a16="http://schemas.microsoft.com/office/drawing/2014/main" id="{47DE5157-0F3C-58D1-6E72-63C32CA8FEB4}"/>
              </a:ext>
            </a:extLst>
          </p:cNvPr>
          <p:cNvSpPr>
            <a:spLocks noGrp="1"/>
          </p:cNvSpPr>
          <p:nvPr>
            <p:ph type="title"/>
          </p:nvPr>
        </p:nvSpPr>
        <p:spPr/>
        <p:txBody>
          <a:bodyPr>
            <a:normAutofit fontScale="90000"/>
          </a:bodyPr>
          <a:lstStyle/>
          <a:p>
            <a:r>
              <a:rPr lang="fi-FI" dirty="0"/>
              <a:t>Millä strategian toteutumista mitataan?</a:t>
            </a:r>
          </a:p>
        </p:txBody>
      </p:sp>
      <p:sp>
        <p:nvSpPr>
          <p:cNvPr id="8" name="Sisällön paikkamerkki 7">
            <a:extLst>
              <a:ext uri="{FF2B5EF4-FFF2-40B4-BE49-F238E27FC236}">
                <a16:creationId xmlns:a16="http://schemas.microsoft.com/office/drawing/2014/main" id="{BF619A69-C0D2-2DD3-CF90-6B3532C1FCE9}"/>
              </a:ext>
            </a:extLst>
          </p:cNvPr>
          <p:cNvSpPr>
            <a:spLocks noGrp="1"/>
          </p:cNvSpPr>
          <p:nvPr>
            <p:ph idx="1"/>
          </p:nvPr>
        </p:nvSpPr>
        <p:spPr>
          <a:xfrm>
            <a:off x="5882413" y="1700785"/>
            <a:ext cx="5766421" cy="3161475"/>
          </a:xfrm>
        </p:spPr>
        <p:txBody>
          <a:bodyPr>
            <a:normAutofit fontScale="92500"/>
          </a:bodyPr>
          <a:lstStyle/>
          <a:p>
            <a:pPr>
              <a:lnSpc>
                <a:spcPct val="100000"/>
              </a:lnSpc>
            </a:pPr>
            <a:r>
              <a:rPr lang="fi-FI" sz="1800" dirty="0"/>
              <a:t>Indikaattorit ja seurattavat mittarit kuvaavat strategian toteutumista yleisemmällä tasolla näyttäen tavoiteltua kehityksen suuntaa. </a:t>
            </a:r>
          </a:p>
          <a:p>
            <a:pPr>
              <a:lnSpc>
                <a:spcPct val="100000"/>
              </a:lnSpc>
            </a:pPr>
            <a:r>
              <a:rPr lang="fi-FI" sz="1800" dirty="0"/>
              <a:t>Strategiassa on määritetty mittareiden lähtötaso. </a:t>
            </a:r>
          </a:p>
          <a:p>
            <a:pPr>
              <a:lnSpc>
                <a:spcPct val="100000"/>
              </a:lnSpc>
            </a:pPr>
            <a:r>
              <a:rPr lang="fi-FI" sz="1800" dirty="0"/>
              <a:t>Mittareiden halutaan kehittyvän strategiakaudella positiivisesti suhteessa lähtötasoon.</a:t>
            </a:r>
          </a:p>
          <a:p>
            <a:pPr>
              <a:lnSpc>
                <a:spcPct val="100000"/>
              </a:lnSpc>
            </a:pPr>
            <a:r>
              <a:rPr lang="fi-FI" sz="1800" dirty="0"/>
              <a:t>Tarkemmat tavoitearvot asetetaan elinkeinostrategian toimeenpanoon osallistuvissa organisaatioissa.</a:t>
            </a:r>
          </a:p>
        </p:txBody>
      </p:sp>
      <p:sp>
        <p:nvSpPr>
          <p:cNvPr id="4" name="Dian numeron paikkamerkki 3">
            <a:extLst>
              <a:ext uri="{FF2B5EF4-FFF2-40B4-BE49-F238E27FC236}">
                <a16:creationId xmlns:a16="http://schemas.microsoft.com/office/drawing/2014/main" id="{784BC628-B23A-562B-02D4-A4CEED652799}"/>
              </a:ext>
            </a:extLst>
          </p:cNvPr>
          <p:cNvSpPr>
            <a:spLocks noGrp="1"/>
          </p:cNvSpPr>
          <p:nvPr>
            <p:ph type="sldNum" sz="quarter" idx="12"/>
          </p:nvPr>
        </p:nvSpPr>
        <p:spPr/>
        <p:txBody>
          <a:bodyPr/>
          <a:lstStyle/>
          <a:p>
            <a:fld id="{FE60D538-0EB9-45C6-BE74-BCF7B37C5DA3}" type="slidenum">
              <a:rPr lang="fi-FI" smtClean="0"/>
              <a:t>17</a:t>
            </a:fld>
            <a:endParaRPr lang="fi-FI"/>
          </a:p>
        </p:txBody>
      </p:sp>
      <p:grpSp>
        <p:nvGrpSpPr>
          <p:cNvPr id="11" name="Ryhmä 10">
            <a:extLst>
              <a:ext uri="{FF2B5EF4-FFF2-40B4-BE49-F238E27FC236}">
                <a16:creationId xmlns:a16="http://schemas.microsoft.com/office/drawing/2014/main" id="{398D5F6E-AF18-B8B3-3D3F-F72D128210C9}"/>
              </a:ext>
            </a:extLst>
          </p:cNvPr>
          <p:cNvGrpSpPr/>
          <p:nvPr/>
        </p:nvGrpSpPr>
        <p:grpSpPr>
          <a:xfrm>
            <a:off x="6646414" y="5077966"/>
            <a:ext cx="4565590" cy="897833"/>
            <a:chOff x="6582024" y="4900222"/>
            <a:chExt cx="4565590" cy="897833"/>
          </a:xfrm>
        </p:grpSpPr>
        <p:sp>
          <p:nvSpPr>
            <p:cNvPr id="12" name="Puhekupla: Suorakulmio, kulmat pyöristettu 11">
              <a:extLst>
                <a:ext uri="{FF2B5EF4-FFF2-40B4-BE49-F238E27FC236}">
                  <a16:creationId xmlns:a16="http://schemas.microsoft.com/office/drawing/2014/main" id="{975BDF5B-593B-2D14-CEA0-C48329109D63}"/>
                </a:ext>
              </a:extLst>
            </p:cNvPr>
            <p:cNvSpPr/>
            <p:nvPr/>
          </p:nvSpPr>
          <p:spPr>
            <a:xfrm>
              <a:off x="6582024" y="4900222"/>
              <a:ext cx="4397215" cy="897833"/>
            </a:xfrm>
            <a:prstGeom prst="wedgeRoundRectCallout">
              <a:avLst>
                <a:gd name="adj1" fmla="val -6883"/>
                <a:gd name="adj2" fmla="val 69405"/>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kstiruutu 12">
              <a:extLst>
                <a:ext uri="{FF2B5EF4-FFF2-40B4-BE49-F238E27FC236}">
                  <a16:creationId xmlns:a16="http://schemas.microsoft.com/office/drawing/2014/main" id="{438722D6-5FC9-1D02-E407-0A2A58930BE1}"/>
                </a:ext>
              </a:extLst>
            </p:cNvPr>
            <p:cNvSpPr txBox="1"/>
            <p:nvPr/>
          </p:nvSpPr>
          <p:spPr>
            <a:xfrm>
              <a:off x="6696639" y="5038342"/>
              <a:ext cx="4450975" cy="523220"/>
            </a:xfrm>
            <a:prstGeom prst="rect">
              <a:avLst/>
            </a:prstGeom>
            <a:noFill/>
          </p:spPr>
          <p:txBody>
            <a:bodyPr wrap="square" rtlCol="0">
              <a:spAutoFit/>
            </a:bodyPr>
            <a:lstStyle/>
            <a:p>
              <a:r>
                <a:rPr lang="fi-FI" sz="1400" i="1" dirty="0">
                  <a:latin typeface="Montserrat" pitchFamily="2" charset="0"/>
                </a:rPr>
                <a:t>”Avainasia on, miten voidaan jalkauttaa </a:t>
              </a:r>
              <a:br>
                <a:rPr lang="fi-FI" sz="1400" i="1" dirty="0">
                  <a:latin typeface="Montserrat" pitchFamily="2" charset="0"/>
                </a:rPr>
              </a:br>
              <a:r>
                <a:rPr lang="fi-FI" sz="1400" i="1" dirty="0">
                  <a:latin typeface="Montserrat" pitchFamily="2" charset="0"/>
                </a:rPr>
                <a:t>nämä asiat teoksi ja toimenpiteiksi.”</a:t>
              </a:r>
            </a:p>
          </p:txBody>
        </p:sp>
      </p:grpSp>
      <p:sp>
        <p:nvSpPr>
          <p:cNvPr id="14" name="Tekstiruutu 13">
            <a:extLst>
              <a:ext uri="{FF2B5EF4-FFF2-40B4-BE49-F238E27FC236}">
                <a16:creationId xmlns:a16="http://schemas.microsoft.com/office/drawing/2014/main" id="{E3DBB939-71C3-E689-F708-BDE634CDFB9F}"/>
              </a:ext>
            </a:extLst>
          </p:cNvPr>
          <p:cNvSpPr txBox="1"/>
          <p:nvPr/>
        </p:nvSpPr>
        <p:spPr>
          <a:xfrm>
            <a:off x="759856" y="5576557"/>
            <a:ext cx="4501166" cy="553998"/>
          </a:xfrm>
          <a:prstGeom prst="rect">
            <a:avLst/>
          </a:prstGeom>
          <a:noFill/>
        </p:spPr>
        <p:txBody>
          <a:bodyPr wrap="square" rtlCol="0">
            <a:spAutoFit/>
          </a:bodyPr>
          <a:lstStyle/>
          <a:p>
            <a:r>
              <a:rPr lang="fi-FI" sz="500" dirty="0"/>
              <a:t>ks. = Tampereen kaupunkiseutu</a:t>
            </a:r>
          </a:p>
          <a:p>
            <a:r>
              <a:rPr lang="fi-FI" sz="500" dirty="0"/>
              <a:t>sk. = Tampereen seutukunta</a:t>
            </a:r>
          </a:p>
          <a:p>
            <a:r>
              <a:rPr lang="fi-FI" sz="500" dirty="0"/>
              <a:t>mk. = Pirkanmaan maakunta</a:t>
            </a:r>
          </a:p>
          <a:p>
            <a:r>
              <a:rPr lang="fi-FI" sz="500" dirty="0"/>
              <a:t>*Suppea määritelmä: Yrityksellä on ollut vähintään 10 työntekijää kasvukauden ensimmäisenä vuonna ja yrityksen vuotuinen henkilöstön kasvuvauhti on ollut vähintään 20 %. Tilastoitu yrityksen kotikunnan mukaan. Laaja määritelmä: Yrityksellä on ollut vähintään 3 työntekijää kasvukauden ensimmäisenä vuonna ja vuotuinen henkilöstön kasvuvauhti on ollut vähintään 10 %. Määrä ei sisällä varsinaisten kasvuyritysten määrää. Tilastoitu yrityksen kotikunnan mukaan.</a:t>
            </a:r>
          </a:p>
        </p:txBody>
      </p:sp>
    </p:spTree>
    <p:extLst>
      <p:ext uri="{BB962C8B-B14F-4D97-AF65-F5344CB8AC3E}">
        <p14:creationId xmlns:p14="http://schemas.microsoft.com/office/powerpoint/2010/main" val="69065212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586B1E8-8D83-4375-4772-0374B1F4EC9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672" y="447795"/>
            <a:ext cx="5866322" cy="4188599"/>
          </a:xfrm>
          <a:prstGeom prst="rect">
            <a:avLst/>
          </a:prstGeom>
        </p:spPr>
      </p:pic>
      <p:sp>
        <p:nvSpPr>
          <p:cNvPr id="5" name="Otsikko 4">
            <a:extLst>
              <a:ext uri="{FF2B5EF4-FFF2-40B4-BE49-F238E27FC236}">
                <a16:creationId xmlns:a16="http://schemas.microsoft.com/office/drawing/2014/main" id="{7E2B9F5A-1C04-84F5-05BB-CB32C5C0687C}"/>
              </a:ext>
            </a:extLst>
          </p:cNvPr>
          <p:cNvSpPr>
            <a:spLocks noGrp="1"/>
          </p:cNvSpPr>
          <p:nvPr>
            <p:ph type="title"/>
          </p:nvPr>
        </p:nvSpPr>
        <p:spPr>
          <a:xfrm>
            <a:off x="1421806" y="2510064"/>
            <a:ext cx="4076769" cy="4873626"/>
          </a:xfrm>
        </p:spPr>
        <p:txBody>
          <a:bodyPr>
            <a:normAutofit/>
          </a:bodyPr>
          <a:lstStyle/>
          <a:p>
            <a:r>
              <a:rPr lang="fi-FI" sz="6600" dirty="0"/>
              <a:t>Kiitos!</a:t>
            </a:r>
          </a:p>
        </p:txBody>
      </p:sp>
      <p:sp>
        <p:nvSpPr>
          <p:cNvPr id="4" name="Dian numeron paikkamerkki 3">
            <a:extLst>
              <a:ext uri="{FF2B5EF4-FFF2-40B4-BE49-F238E27FC236}">
                <a16:creationId xmlns:a16="http://schemas.microsoft.com/office/drawing/2014/main" id="{972B0034-21DD-1393-C17A-DB2A77669F02}"/>
              </a:ext>
            </a:extLst>
          </p:cNvPr>
          <p:cNvSpPr>
            <a:spLocks noGrp="1"/>
          </p:cNvSpPr>
          <p:nvPr>
            <p:ph type="sldNum" sz="quarter" idx="12"/>
          </p:nvPr>
        </p:nvSpPr>
        <p:spPr/>
        <p:txBody>
          <a:bodyPr/>
          <a:lstStyle/>
          <a:p>
            <a:fld id="{FE60D538-0EB9-45C6-BE74-BCF7B37C5DA3}" type="slidenum">
              <a:rPr lang="fi-FI" smtClean="0"/>
              <a:t>18</a:t>
            </a:fld>
            <a:endParaRPr lang="fi-FI"/>
          </a:p>
        </p:txBody>
      </p:sp>
      <p:sp>
        <p:nvSpPr>
          <p:cNvPr id="9" name="Tekstiruutu 8">
            <a:extLst>
              <a:ext uri="{FF2B5EF4-FFF2-40B4-BE49-F238E27FC236}">
                <a16:creationId xmlns:a16="http://schemas.microsoft.com/office/drawing/2014/main" id="{89897A10-9861-7519-E819-F9B4CABC3450}"/>
              </a:ext>
            </a:extLst>
          </p:cNvPr>
          <p:cNvSpPr txBox="1"/>
          <p:nvPr/>
        </p:nvSpPr>
        <p:spPr>
          <a:xfrm>
            <a:off x="6587061" y="5667399"/>
            <a:ext cx="4089991" cy="430887"/>
          </a:xfrm>
          <a:prstGeom prst="rect">
            <a:avLst/>
          </a:prstGeom>
          <a:noFill/>
        </p:spPr>
        <p:txBody>
          <a:bodyPr wrap="square" rtlCol="0">
            <a:spAutoFit/>
          </a:bodyPr>
          <a:lstStyle/>
          <a:p>
            <a:pPr algn="ctr"/>
            <a:r>
              <a:rPr lang="fi-FI" sz="2200" b="1" dirty="0">
                <a:latin typeface="Montserrat" pitchFamily="2" charset="0"/>
              </a:rPr>
              <a:t>Uuden edellä</a:t>
            </a:r>
          </a:p>
        </p:txBody>
      </p:sp>
      <p:sp>
        <p:nvSpPr>
          <p:cNvPr id="6" name="Suorakulmio: Pyöristetyt kulmat 5">
            <a:extLst>
              <a:ext uri="{FF2B5EF4-FFF2-40B4-BE49-F238E27FC236}">
                <a16:creationId xmlns:a16="http://schemas.microsoft.com/office/drawing/2014/main" id="{1BB16A68-11E8-676D-C112-D061EE29F707}"/>
              </a:ext>
            </a:extLst>
          </p:cNvPr>
          <p:cNvSpPr/>
          <p:nvPr/>
        </p:nvSpPr>
        <p:spPr>
          <a:xfrm>
            <a:off x="6426545" y="1028995"/>
            <a:ext cx="4411022" cy="4411022"/>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descr="Kuva, joka sisältää kohteen kuvio, ommel">
            <a:extLst>
              <a:ext uri="{FF2B5EF4-FFF2-40B4-BE49-F238E27FC236}">
                <a16:creationId xmlns:a16="http://schemas.microsoft.com/office/drawing/2014/main" id="{4F75C34F-3B86-F087-011D-FF4C33BBEF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3823" y="310933"/>
            <a:ext cx="5356466" cy="5356466"/>
          </a:xfrm>
          <a:prstGeom prst="rect">
            <a:avLst/>
          </a:prstGeom>
        </p:spPr>
      </p:pic>
    </p:spTree>
    <p:extLst>
      <p:ext uri="{BB962C8B-B14F-4D97-AF65-F5344CB8AC3E}">
        <p14:creationId xmlns:p14="http://schemas.microsoft.com/office/powerpoint/2010/main" val="43851556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49581-6A82-E921-BE75-75FC0511293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5855016-4024-B3D4-23E3-E64DF9A8B04C}"/>
              </a:ext>
            </a:extLst>
          </p:cNvPr>
          <p:cNvSpPr>
            <a:spLocks noGrp="1"/>
          </p:cNvSpPr>
          <p:nvPr>
            <p:ph type="title"/>
          </p:nvPr>
        </p:nvSpPr>
        <p:spPr>
          <a:xfrm>
            <a:off x="683812" y="2414411"/>
            <a:ext cx="10515600" cy="1004926"/>
          </a:xfrm>
        </p:spPr>
        <p:txBody>
          <a:bodyPr anchor="t" anchorCtr="0">
            <a:normAutofit/>
          </a:bodyPr>
          <a:lstStyle/>
          <a:p>
            <a:r>
              <a:rPr lang="fi-FI" sz="5000" dirty="0"/>
              <a:t>Sisältö</a:t>
            </a:r>
          </a:p>
        </p:txBody>
      </p:sp>
      <p:sp>
        <p:nvSpPr>
          <p:cNvPr id="7" name="Sisällön paikkamerkki 6">
            <a:extLst>
              <a:ext uri="{FF2B5EF4-FFF2-40B4-BE49-F238E27FC236}">
                <a16:creationId xmlns:a16="http://schemas.microsoft.com/office/drawing/2014/main" id="{752B4754-C25F-D470-248C-5E1A0C9BEE42}"/>
              </a:ext>
            </a:extLst>
          </p:cNvPr>
          <p:cNvSpPr>
            <a:spLocks noGrp="1"/>
          </p:cNvSpPr>
          <p:nvPr>
            <p:ph idx="1"/>
          </p:nvPr>
        </p:nvSpPr>
        <p:spPr>
          <a:xfrm>
            <a:off x="5493224" y="1342444"/>
            <a:ext cx="5706188" cy="3430037"/>
          </a:xfrm>
        </p:spPr>
        <p:txBody>
          <a:bodyPr>
            <a:normAutofit lnSpcReduction="10000"/>
          </a:bodyPr>
          <a:lstStyle/>
          <a:p>
            <a:pPr marL="342900" indent="-342900" rtl="0" fontAlgn="base">
              <a:spcAft>
                <a:spcPts val="600"/>
              </a:spcAft>
              <a:buFont typeface="+mj-lt"/>
              <a:buAutoNum type="arabicPeriod"/>
            </a:pPr>
            <a:r>
              <a:rPr lang="fi-FI" sz="2000" b="1" i="0" u="none" strike="noStrike" dirty="0">
                <a:effectLst/>
              </a:rPr>
              <a:t>Kaupunkiseudun yhteinen strategia</a:t>
            </a:r>
          </a:p>
          <a:p>
            <a:pPr marL="342900" indent="-342900" rtl="0" fontAlgn="base">
              <a:spcBef>
                <a:spcPts val="844"/>
              </a:spcBef>
              <a:spcAft>
                <a:spcPts val="600"/>
              </a:spcAft>
              <a:buFont typeface="+mj-lt"/>
              <a:buAutoNum type="arabicPeriod"/>
            </a:pPr>
            <a:r>
              <a:rPr lang="fi-FI" sz="2000" b="1" i="0" u="none" strike="noStrike" dirty="0">
                <a:effectLst/>
              </a:rPr>
              <a:t>Uuden edellä kahdessa minuutissa</a:t>
            </a:r>
          </a:p>
          <a:p>
            <a:pPr marL="342900" indent="-342900" rtl="0" fontAlgn="base">
              <a:spcBef>
                <a:spcPts val="844"/>
              </a:spcBef>
              <a:spcAft>
                <a:spcPts val="600"/>
              </a:spcAft>
              <a:buFont typeface="+mj-lt"/>
              <a:buAutoNum type="arabicPeriod"/>
            </a:pPr>
            <a:r>
              <a:rPr lang="fi-FI" sz="2000" b="1" i="0" u="none" strike="noStrike" dirty="0">
                <a:effectLst/>
              </a:rPr>
              <a:t>Strategian visio</a:t>
            </a:r>
          </a:p>
          <a:p>
            <a:pPr marL="342900" indent="-342900" rtl="0" fontAlgn="base">
              <a:spcBef>
                <a:spcPts val="844"/>
              </a:spcBef>
              <a:spcAft>
                <a:spcPts val="600"/>
              </a:spcAft>
              <a:buFont typeface="+mj-lt"/>
              <a:buAutoNum type="arabicPeriod"/>
            </a:pPr>
            <a:r>
              <a:rPr lang="fi-FI" sz="2000" b="1" i="0" u="none" strike="noStrike" dirty="0">
                <a:effectLst/>
              </a:rPr>
              <a:t>Strategiakartan viisi tavoitetta</a:t>
            </a:r>
          </a:p>
          <a:p>
            <a:pPr marL="342900" indent="-342900" rtl="0" fontAlgn="base">
              <a:lnSpc>
                <a:spcPct val="100000"/>
              </a:lnSpc>
              <a:spcBef>
                <a:spcPts val="844"/>
              </a:spcBef>
              <a:spcAft>
                <a:spcPts val="600"/>
              </a:spcAft>
              <a:buFont typeface="+mj-lt"/>
              <a:buAutoNum type="arabicPeriod"/>
            </a:pPr>
            <a:r>
              <a:rPr lang="fi-FI" sz="2000" b="1" i="0" u="none" strike="noStrike" dirty="0">
                <a:effectLst/>
              </a:rPr>
              <a:t>Strategiset tavoitteet ja </a:t>
            </a:r>
            <a:br>
              <a:rPr lang="fi-FI" sz="2000" b="1" i="0" u="none" strike="noStrike" dirty="0">
                <a:effectLst/>
              </a:rPr>
            </a:br>
            <a:r>
              <a:rPr lang="fi-FI" sz="2000" b="1" i="0" u="none" strike="noStrike" dirty="0">
                <a:effectLst/>
              </a:rPr>
              <a:t>kehittämisen kärjet</a:t>
            </a:r>
          </a:p>
          <a:p>
            <a:pPr marL="342900" indent="-342900" rtl="0" fontAlgn="base">
              <a:spcBef>
                <a:spcPts val="844"/>
              </a:spcBef>
              <a:spcAft>
                <a:spcPts val="600"/>
              </a:spcAft>
              <a:buFont typeface="+mj-lt"/>
              <a:buAutoNum type="arabicPeriod"/>
            </a:pPr>
            <a:r>
              <a:rPr lang="fi-FI" sz="2000" b="1" i="0" u="none" strike="noStrike" dirty="0">
                <a:effectLst/>
              </a:rPr>
              <a:t>Strategian jalkautuminen</a:t>
            </a:r>
          </a:p>
          <a:p>
            <a:pPr marL="342900" indent="-342900" rtl="0" fontAlgn="base">
              <a:spcBef>
                <a:spcPts val="844"/>
              </a:spcBef>
              <a:spcAft>
                <a:spcPts val="600"/>
              </a:spcAft>
              <a:buFont typeface="+mj-lt"/>
              <a:buAutoNum type="arabicPeriod"/>
            </a:pPr>
            <a:r>
              <a:rPr lang="fi-FI" sz="2000" b="1" i="0" u="none" strike="noStrike" dirty="0">
                <a:effectLst/>
              </a:rPr>
              <a:t>Toteutumisen mittarit</a:t>
            </a:r>
          </a:p>
        </p:txBody>
      </p:sp>
      <p:sp>
        <p:nvSpPr>
          <p:cNvPr id="3" name="Dian numeron paikkamerkki 2">
            <a:extLst>
              <a:ext uri="{FF2B5EF4-FFF2-40B4-BE49-F238E27FC236}">
                <a16:creationId xmlns:a16="http://schemas.microsoft.com/office/drawing/2014/main" id="{3026FDF0-5B5E-2BD1-47DA-26EF4CADF144}"/>
              </a:ext>
            </a:extLst>
          </p:cNvPr>
          <p:cNvSpPr>
            <a:spLocks noGrp="1"/>
          </p:cNvSpPr>
          <p:nvPr>
            <p:ph type="sldNum" sz="quarter" idx="12"/>
          </p:nvPr>
        </p:nvSpPr>
        <p:spPr/>
        <p:txBody>
          <a:bodyPr/>
          <a:lstStyle/>
          <a:p>
            <a:fld id="{FE60D538-0EB9-45C6-BE74-BCF7B37C5DA3}" type="slidenum">
              <a:rPr lang="fi-FI" smtClean="0"/>
              <a:t>2</a:t>
            </a:fld>
            <a:endParaRPr lang="fi-FI"/>
          </a:p>
        </p:txBody>
      </p:sp>
      <p:grpSp>
        <p:nvGrpSpPr>
          <p:cNvPr id="17" name="Ryhmä 16">
            <a:extLst>
              <a:ext uri="{FF2B5EF4-FFF2-40B4-BE49-F238E27FC236}">
                <a16:creationId xmlns:a16="http://schemas.microsoft.com/office/drawing/2014/main" id="{3AB2F727-A1FA-A768-3B39-B8739A24D968}"/>
              </a:ext>
            </a:extLst>
          </p:cNvPr>
          <p:cNvGrpSpPr/>
          <p:nvPr/>
        </p:nvGrpSpPr>
        <p:grpSpPr>
          <a:xfrm>
            <a:off x="2361546" y="4612703"/>
            <a:ext cx="9202278" cy="3213187"/>
            <a:chOff x="2514600" y="4888006"/>
            <a:chExt cx="9202278" cy="3213187"/>
          </a:xfrm>
        </p:grpSpPr>
        <p:sp>
          <p:nvSpPr>
            <p:cNvPr id="5" name="Suorakulmio: Pyöristetyt kulmat 4">
              <a:extLst>
                <a:ext uri="{FF2B5EF4-FFF2-40B4-BE49-F238E27FC236}">
                  <a16:creationId xmlns:a16="http://schemas.microsoft.com/office/drawing/2014/main" id="{5A76AA2E-BBEE-D56A-670B-33D32A1B7221}"/>
                </a:ext>
              </a:extLst>
            </p:cNvPr>
            <p:cNvSpPr/>
            <p:nvPr/>
          </p:nvSpPr>
          <p:spPr>
            <a:xfrm>
              <a:off x="2514600" y="5511494"/>
              <a:ext cx="779929" cy="18422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Pyöristetyt kulmat 5">
              <a:extLst>
                <a:ext uri="{FF2B5EF4-FFF2-40B4-BE49-F238E27FC236}">
                  <a16:creationId xmlns:a16="http://schemas.microsoft.com/office/drawing/2014/main" id="{AE69468B-FF08-1510-9399-D4E179E123B9}"/>
                </a:ext>
              </a:extLst>
            </p:cNvPr>
            <p:cNvSpPr/>
            <p:nvPr/>
          </p:nvSpPr>
          <p:spPr>
            <a:xfrm>
              <a:off x="3446929" y="4888006"/>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Pyöristetyt kulmat 7">
              <a:extLst>
                <a:ext uri="{FF2B5EF4-FFF2-40B4-BE49-F238E27FC236}">
                  <a16:creationId xmlns:a16="http://schemas.microsoft.com/office/drawing/2014/main" id="{7E2B1D99-E68F-71DF-23FD-623DB0F66EAF}"/>
                </a:ext>
              </a:extLst>
            </p:cNvPr>
            <p:cNvSpPr/>
            <p:nvPr/>
          </p:nvSpPr>
          <p:spPr>
            <a:xfrm>
              <a:off x="4379258" y="5298155"/>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Pyöristetyt kulmat 9">
              <a:extLst>
                <a:ext uri="{FF2B5EF4-FFF2-40B4-BE49-F238E27FC236}">
                  <a16:creationId xmlns:a16="http://schemas.microsoft.com/office/drawing/2014/main" id="{3579F8C1-AE4F-64CA-74C0-234B73621B8C}"/>
                </a:ext>
              </a:extLst>
            </p:cNvPr>
            <p:cNvSpPr/>
            <p:nvPr/>
          </p:nvSpPr>
          <p:spPr>
            <a:xfrm>
              <a:off x="5316071" y="5677663"/>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Pyöristetyt kulmat 10">
              <a:extLst>
                <a:ext uri="{FF2B5EF4-FFF2-40B4-BE49-F238E27FC236}">
                  <a16:creationId xmlns:a16="http://schemas.microsoft.com/office/drawing/2014/main" id="{7B8C68AF-A992-B3F6-2DF5-C620EB4DFFDB}"/>
                </a:ext>
              </a:extLst>
            </p:cNvPr>
            <p:cNvSpPr/>
            <p:nvPr/>
          </p:nvSpPr>
          <p:spPr>
            <a:xfrm>
              <a:off x="6252884" y="5199749"/>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Pyöristetyt kulmat 11">
              <a:extLst>
                <a:ext uri="{FF2B5EF4-FFF2-40B4-BE49-F238E27FC236}">
                  <a16:creationId xmlns:a16="http://schemas.microsoft.com/office/drawing/2014/main" id="{2D006230-5D93-877B-862F-5A80468679E2}"/>
                </a:ext>
              </a:extLst>
            </p:cNvPr>
            <p:cNvSpPr/>
            <p:nvPr/>
          </p:nvSpPr>
          <p:spPr>
            <a:xfrm>
              <a:off x="7189697" y="5547475"/>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Pyöristetyt kulmat 12">
              <a:extLst>
                <a:ext uri="{FF2B5EF4-FFF2-40B4-BE49-F238E27FC236}">
                  <a16:creationId xmlns:a16="http://schemas.microsoft.com/office/drawing/2014/main" id="{BD87EC67-94D3-9811-11A3-0F3A47B513FB}"/>
                </a:ext>
              </a:extLst>
            </p:cNvPr>
            <p:cNvSpPr/>
            <p:nvPr/>
          </p:nvSpPr>
          <p:spPr>
            <a:xfrm>
              <a:off x="8126510" y="5922770"/>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Pyöristetyt kulmat 13">
              <a:extLst>
                <a:ext uri="{FF2B5EF4-FFF2-40B4-BE49-F238E27FC236}">
                  <a16:creationId xmlns:a16="http://schemas.microsoft.com/office/drawing/2014/main" id="{DD78786E-1D24-ECF2-4476-6C12DCB755F8}"/>
                </a:ext>
              </a:extLst>
            </p:cNvPr>
            <p:cNvSpPr/>
            <p:nvPr/>
          </p:nvSpPr>
          <p:spPr>
            <a:xfrm>
              <a:off x="9063323" y="5367451"/>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Pyöristetyt kulmat 14">
              <a:extLst>
                <a:ext uri="{FF2B5EF4-FFF2-40B4-BE49-F238E27FC236}">
                  <a16:creationId xmlns:a16="http://schemas.microsoft.com/office/drawing/2014/main" id="{041914BE-97F4-5273-880A-243FC82DBD51}"/>
                </a:ext>
              </a:extLst>
            </p:cNvPr>
            <p:cNvSpPr/>
            <p:nvPr/>
          </p:nvSpPr>
          <p:spPr>
            <a:xfrm>
              <a:off x="10000136" y="5071258"/>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Pyöristetyt kulmat 15">
              <a:extLst>
                <a:ext uri="{FF2B5EF4-FFF2-40B4-BE49-F238E27FC236}">
                  <a16:creationId xmlns:a16="http://schemas.microsoft.com/office/drawing/2014/main" id="{5EEEACAC-2E90-175D-2C1F-366F98346122}"/>
                </a:ext>
              </a:extLst>
            </p:cNvPr>
            <p:cNvSpPr/>
            <p:nvPr/>
          </p:nvSpPr>
          <p:spPr>
            <a:xfrm>
              <a:off x="10936949" y="5697094"/>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7740313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6B92CE-133C-1709-0AAD-25524222B3D5}"/>
              </a:ext>
            </a:extLst>
          </p:cNvPr>
          <p:cNvSpPr>
            <a:spLocks noGrp="1"/>
          </p:cNvSpPr>
          <p:nvPr>
            <p:ph type="sldNum" sz="quarter" idx="12"/>
          </p:nvPr>
        </p:nvSpPr>
        <p:spPr/>
        <p:txBody>
          <a:bodyPr/>
          <a:lstStyle/>
          <a:p>
            <a:fld id="{FE60D538-0EB9-45C6-BE74-BCF7B37C5DA3}" type="slidenum">
              <a:rPr lang="fi-FI" smtClean="0"/>
              <a:t>3</a:t>
            </a:fld>
            <a:endParaRPr lang="fi-FI"/>
          </a:p>
        </p:txBody>
      </p:sp>
      <p:sp>
        <p:nvSpPr>
          <p:cNvPr id="2" name="Tekstiruutu 1">
            <a:extLst>
              <a:ext uri="{FF2B5EF4-FFF2-40B4-BE49-F238E27FC236}">
                <a16:creationId xmlns:a16="http://schemas.microsoft.com/office/drawing/2014/main" id="{4C45F356-A0A9-588D-AE70-582F080890BA}"/>
              </a:ext>
            </a:extLst>
          </p:cNvPr>
          <p:cNvSpPr txBox="1"/>
          <p:nvPr/>
        </p:nvSpPr>
        <p:spPr>
          <a:xfrm>
            <a:off x="1416676" y="2749639"/>
            <a:ext cx="4594591" cy="1200329"/>
          </a:xfrm>
          <a:prstGeom prst="rect">
            <a:avLst/>
          </a:prstGeom>
          <a:noFill/>
        </p:spPr>
        <p:txBody>
          <a:bodyPr wrap="none" rtlCol="0">
            <a:spAutoFit/>
          </a:bodyPr>
          <a:lstStyle/>
          <a:p>
            <a:r>
              <a:rPr lang="fi-FI" dirty="0"/>
              <a:t>Uuden edellä -video:</a:t>
            </a:r>
            <a:br>
              <a:rPr lang="fi-FI" dirty="0"/>
            </a:br>
            <a:br>
              <a:rPr lang="fi-FI" dirty="0"/>
            </a:br>
            <a:r>
              <a:rPr lang="fi-FI" dirty="0">
                <a:hlinkClick r:id="rId3"/>
              </a:rPr>
              <a:t>https://vimeo.com/1130174152?fl=pl&amp;fe=sh</a:t>
            </a:r>
            <a:endParaRPr lang="fi-FI" dirty="0"/>
          </a:p>
          <a:p>
            <a:endParaRPr lang="fi-FI" dirty="0"/>
          </a:p>
        </p:txBody>
      </p:sp>
    </p:spTree>
    <p:extLst>
      <p:ext uri="{BB962C8B-B14F-4D97-AF65-F5344CB8AC3E}">
        <p14:creationId xmlns:p14="http://schemas.microsoft.com/office/powerpoint/2010/main" val="259021084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a, joka sisältää kohteen teksti, Fontti, käsiala, piirros&#10;&#10;Tekoälyn generoima sisältö voi olla virheellistä.">
            <a:extLst>
              <a:ext uri="{FF2B5EF4-FFF2-40B4-BE49-F238E27FC236}">
                <a16:creationId xmlns:a16="http://schemas.microsoft.com/office/drawing/2014/main" id="{5AE0A683-C92E-E4E9-989C-A65ABCF487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9815" y="2009096"/>
            <a:ext cx="6110174" cy="3257386"/>
          </a:xfrm>
          <a:prstGeom prst="rect">
            <a:avLst/>
          </a:prstGeom>
        </p:spPr>
      </p:pic>
      <p:sp>
        <p:nvSpPr>
          <p:cNvPr id="2" name="Otsikko 1">
            <a:extLst>
              <a:ext uri="{FF2B5EF4-FFF2-40B4-BE49-F238E27FC236}">
                <a16:creationId xmlns:a16="http://schemas.microsoft.com/office/drawing/2014/main" id="{23CD1C2E-341A-1711-C9C4-90CC3A555E8A}"/>
              </a:ext>
            </a:extLst>
          </p:cNvPr>
          <p:cNvSpPr>
            <a:spLocks noGrp="1"/>
          </p:cNvSpPr>
          <p:nvPr>
            <p:ph type="title"/>
          </p:nvPr>
        </p:nvSpPr>
        <p:spPr>
          <a:xfrm>
            <a:off x="698589" y="593422"/>
            <a:ext cx="6110174" cy="1188996"/>
          </a:xfrm>
        </p:spPr>
        <p:txBody>
          <a:bodyPr>
            <a:normAutofit/>
          </a:bodyPr>
          <a:lstStyle/>
          <a:p>
            <a:r>
              <a:rPr lang="fi-FI" sz="4000" dirty="0">
                <a:solidFill>
                  <a:srgbClr val="397368"/>
                </a:solidFill>
              </a:rPr>
              <a:t>Yhteinen strategia</a:t>
            </a:r>
          </a:p>
        </p:txBody>
      </p:sp>
      <p:sp>
        <p:nvSpPr>
          <p:cNvPr id="7" name="Sisällön paikkamerkki 6">
            <a:extLst>
              <a:ext uri="{FF2B5EF4-FFF2-40B4-BE49-F238E27FC236}">
                <a16:creationId xmlns:a16="http://schemas.microsoft.com/office/drawing/2014/main" id="{7848645C-FFF5-1A0B-6633-C25A931B5163}"/>
              </a:ext>
            </a:extLst>
          </p:cNvPr>
          <p:cNvSpPr>
            <a:spLocks noGrp="1"/>
          </p:cNvSpPr>
          <p:nvPr>
            <p:ph idx="1"/>
          </p:nvPr>
        </p:nvSpPr>
        <p:spPr>
          <a:xfrm>
            <a:off x="698589" y="1990848"/>
            <a:ext cx="5702211" cy="3849976"/>
          </a:xfrm>
        </p:spPr>
        <p:txBody>
          <a:bodyPr>
            <a:noAutofit/>
          </a:bodyPr>
          <a:lstStyle/>
          <a:p>
            <a:pPr marL="0" indent="0" rtl="0" fontAlgn="base">
              <a:lnSpc>
                <a:spcPct val="100000"/>
              </a:lnSpc>
              <a:spcAft>
                <a:spcPts val="600"/>
              </a:spcAft>
              <a:buNone/>
            </a:pPr>
            <a:r>
              <a:rPr lang="fi-FI" sz="1800" i="0" u="none" strike="noStrike" dirty="0">
                <a:effectLst/>
              </a:rPr>
              <a:t>Määrittää Kangasalan, Lempäälän, Nokian, Oriveden, Pirkkalan, Tampereen, Vesilahden </a:t>
            </a:r>
            <a:br>
              <a:rPr lang="fi-FI" sz="1800" i="0" u="none" strike="noStrike" dirty="0">
                <a:effectLst/>
              </a:rPr>
            </a:br>
            <a:r>
              <a:rPr lang="fi-FI" sz="1800" i="0" u="none" strike="noStrike" dirty="0">
                <a:effectLst/>
              </a:rPr>
              <a:t>ja Ylöjärven muodostaman talousalueen elinkeinotoimintaa edistävien ja mahdollistavien toimijoiden yhteisiä </a:t>
            </a:r>
            <a:br>
              <a:rPr lang="fi-FI" sz="1800" i="0" u="none" strike="noStrike" dirty="0">
                <a:effectLst/>
              </a:rPr>
            </a:br>
            <a:r>
              <a:rPr lang="fi-FI" sz="1800" i="0" u="none" strike="noStrike" dirty="0">
                <a:effectLst/>
              </a:rPr>
              <a:t>strategisia linjauksia vuoteen 2030</a:t>
            </a:r>
          </a:p>
          <a:p>
            <a:pPr marL="0" indent="0" rtl="0" fontAlgn="base">
              <a:lnSpc>
                <a:spcPct val="100000"/>
              </a:lnSpc>
              <a:spcAft>
                <a:spcPts val="600"/>
              </a:spcAft>
              <a:buNone/>
            </a:pPr>
            <a:r>
              <a:rPr lang="fi-FI" sz="1800" i="0" u="none" strike="noStrike" dirty="0">
                <a:effectLst/>
              </a:rPr>
              <a:t>Linjassa keskeisten seudullisten ja </a:t>
            </a:r>
            <a:br>
              <a:rPr lang="fi-FI" sz="1800" i="0" u="none" strike="noStrike" dirty="0">
                <a:effectLst/>
              </a:rPr>
            </a:br>
            <a:r>
              <a:rPr lang="fi-FI" sz="1800" i="0" u="none" strike="noStrike" dirty="0">
                <a:effectLst/>
              </a:rPr>
              <a:t>kansallisten strategioiden kanssa</a:t>
            </a:r>
          </a:p>
          <a:p>
            <a:pPr marL="0" indent="0" rtl="0" fontAlgn="base">
              <a:lnSpc>
                <a:spcPct val="100000"/>
              </a:lnSpc>
              <a:spcAft>
                <a:spcPts val="600"/>
              </a:spcAft>
              <a:buNone/>
            </a:pPr>
            <a:r>
              <a:rPr lang="fi-FI" sz="1800" i="0" u="none" strike="noStrike" dirty="0">
                <a:effectLst/>
              </a:rPr>
              <a:t>Verkostostrategia, joka konkretisoituu toiminnaksi avaintoimijoiden arjessa, strategioiden päivityksissä, vuosisuunnitelmien linjauksissa ja palvelusopimuksissa.</a:t>
            </a:r>
            <a:endParaRPr lang="fi-FI" sz="1800" b="1" i="0" u="none" strike="noStrike" dirty="0">
              <a:effectLst/>
            </a:endParaRPr>
          </a:p>
        </p:txBody>
      </p:sp>
      <p:sp>
        <p:nvSpPr>
          <p:cNvPr id="10" name="Dian numeron paikkamerkki 9">
            <a:extLst>
              <a:ext uri="{FF2B5EF4-FFF2-40B4-BE49-F238E27FC236}">
                <a16:creationId xmlns:a16="http://schemas.microsoft.com/office/drawing/2014/main" id="{BFB712AE-5380-0E0D-B569-EDE26E8895EA}"/>
              </a:ext>
            </a:extLst>
          </p:cNvPr>
          <p:cNvSpPr>
            <a:spLocks noGrp="1"/>
          </p:cNvSpPr>
          <p:nvPr>
            <p:ph type="sldNum" sz="quarter" idx="12"/>
          </p:nvPr>
        </p:nvSpPr>
        <p:spPr/>
        <p:txBody>
          <a:bodyPr/>
          <a:lstStyle/>
          <a:p>
            <a:fld id="{FE60D538-0EB9-45C6-BE74-BCF7B37C5DA3}" type="slidenum">
              <a:rPr lang="fi-FI" smtClean="0"/>
              <a:t>4</a:t>
            </a:fld>
            <a:endParaRPr lang="fi-FI"/>
          </a:p>
        </p:txBody>
      </p:sp>
    </p:spTree>
    <p:extLst>
      <p:ext uri="{BB962C8B-B14F-4D97-AF65-F5344CB8AC3E}">
        <p14:creationId xmlns:p14="http://schemas.microsoft.com/office/powerpoint/2010/main" val="402377083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0C42A2-1C5A-E96B-78CD-4C5D64978473}"/>
              </a:ext>
            </a:extLst>
          </p:cNvPr>
          <p:cNvSpPr>
            <a:spLocks noGrp="1"/>
          </p:cNvSpPr>
          <p:nvPr>
            <p:ph type="title"/>
          </p:nvPr>
        </p:nvSpPr>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fi-FI" altLang="fi-FI" sz="2200" b="0" i="0" u="none" strike="noStrike" cap="none" normalizeH="0" baseline="0" dirty="0">
                <a:ln>
                  <a:noFill/>
                </a:ln>
                <a:effectLst/>
              </a:rPr>
              <a:t>      </a:t>
            </a:r>
            <a:br>
              <a:rPr kumimoji="0" lang="fi-FI" altLang="fi-FI" sz="2200" b="0" i="0" u="none" strike="noStrike" cap="none" normalizeH="0" baseline="0" dirty="0">
                <a:ln>
                  <a:noFill/>
                </a:ln>
                <a:effectLst/>
              </a:rPr>
            </a:br>
            <a:endParaRPr kumimoji="0" lang="fi-FI" altLang="fi-FI" sz="2200"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r>
              <a:rPr kumimoji="0" lang="fi-FI" altLang="fi-FI" sz="2200" b="0" i="0" u="none" strike="noStrike" cap="none" normalizeH="0" baseline="0" dirty="0">
                <a:ln>
                  <a:noFill/>
                </a:ln>
                <a:effectLst/>
              </a:rPr>
              <a:t>Tarkemmin elinkeinostrategiasta</a:t>
            </a:r>
          </a:p>
          <a:p>
            <a:pPr marL="0" marR="0" lvl="0" indent="0" defTabSz="914400" rtl="0" eaLnBrk="0" fontAlgn="base" latinLnBrk="0" hangingPunct="0">
              <a:spcBef>
                <a:spcPct val="0"/>
              </a:spcBef>
              <a:spcAft>
                <a:spcPct val="0"/>
              </a:spcAft>
              <a:buClrTx/>
              <a:buSzTx/>
              <a:buFontTx/>
              <a:buNone/>
              <a:tabLst/>
            </a:pPr>
            <a:r>
              <a:rPr kumimoji="0" lang="fi-FI" altLang="fi-FI" sz="2200" b="0" i="0" u="none" strike="noStrike" cap="none" normalizeH="0" baseline="0" dirty="0">
                <a:ln>
                  <a:noFill/>
                </a:ln>
                <a:effectLst/>
              </a:rPr>
              <a:t>tämän QR-koodin takana.</a:t>
            </a:r>
          </a:p>
          <a:p>
            <a:pPr marL="0" marR="0" lvl="0" indent="0" defTabSz="914400" rtl="0" eaLnBrk="0" fontAlgn="base" latinLnBrk="0" hangingPunct="0">
              <a:spcBef>
                <a:spcPct val="0"/>
              </a:spcBef>
              <a:spcAft>
                <a:spcPct val="0"/>
              </a:spcAft>
              <a:buClrTx/>
              <a:buSzTx/>
              <a:buFontTx/>
              <a:buNone/>
              <a:tabLst/>
            </a:pPr>
            <a:br>
              <a:rPr kumimoji="0" lang="fi-FI" altLang="fi-FI" sz="2200" b="0" i="0" u="none" strike="noStrike" cap="none" normalizeH="0" baseline="0" dirty="0">
                <a:ln>
                  <a:noFill/>
                </a:ln>
                <a:effectLst/>
              </a:rPr>
            </a:br>
            <a:endParaRPr kumimoji="0" lang="fi-FI" altLang="fi-FI" sz="2200"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endParaRPr kumimoji="0" lang="fi-FI" altLang="fi-FI" sz="2200"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br>
              <a:rPr kumimoji="0" lang="fi-FI" altLang="fi-FI" sz="2200" b="0" i="0" u="none" strike="noStrike" cap="none" normalizeH="0" baseline="0" dirty="0">
                <a:ln>
                  <a:noFill/>
                </a:ln>
                <a:effectLst/>
              </a:rPr>
            </a:br>
            <a:endParaRPr kumimoji="0" lang="fi-FI" altLang="fi-FI" sz="2200" b="0" i="0" u="none" strike="noStrike" cap="none" normalizeH="0" baseline="0" dirty="0">
              <a:ln>
                <a:noFill/>
              </a:ln>
              <a:effectLst/>
            </a:endParaRPr>
          </a:p>
        </p:txBody>
      </p:sp>
      <p:sp>
        <p:nvSpPr>
          <p:cNvPr id="4" name="Dian numeron paikkamerkki 3">
            <a:extLst>
              <a:ext uri="{FF2B5EF4-FFF2-40B4-BE49-F238E27FC236}">
                <a16:creationId xmlns:a16="http://schemas.microsoft.com/office/drawing/2014/main" id="{C91BB3DE-B2B0-C904-3886-23C280A5C43A}"/>
              </a:ext>
            </a:extLst>
          </p:cNvPr>
          <p:cNvSpPr>
            <a:spLocks noGrp="1"/>
          </p:cNvSpPr>
          <p:nvPr>
            <p:ph type="sldNum" sz="quarter" idx="12"/>
          </p:nvPr>
        </p:nvSpPr>
        <p:spPr/>
        <p:txBody>
          <a:bodyPr anchor="ctr">
            <a:normAutofit/>
          </a:bodyPr>
          <a:lstStyle/>
          <a:p>
            <a:pPr>
              <a:spcAft>
                <a:spcPts val="600"/>
              </a:spcAft>
            </a:pPr>
            <a:fld id="{FE60D538-0EB9-45C6-BE74-BCF7B37C5DA3}" type="slidenum">
              <a:rPr lang="fi-FI" smtClean="0"/>
              <a:pPr>
                <a:spcAft>
                  <a:spcPts val="600"/>
                </a:spcAft>
              </a:pPr>
              <a:t>5</a:t>
            </a:fld>
            <a:endParaRPr lang="fi-FI"/>
          </a:p>
        </p:txBody>
      </p:sp>
      <p:sp>
        <p:nvSpPr>
          <p:cNvPr id="6" name="Tekstiruutu 5">
            <a:extLst>
              <a:ext uri="{FF2B5EF4-FFF2-40B4-BE49-F238E27FC236}">
                <a16:creationId xmlns:a16="http://schemas.microsoft.com/office/drawing/2014/main" id="{BC22A2BB-1B42-E295-7A55-2AF028CCF20C}"/>
              </a:ext>
            </a:extLst>
          </p:cNvPr>
          <p:cNvSpPr txBox="1"/>
          <p:nvPr/>
        </p:nvSpPr>
        <p:spPr>
          <a:xfrm>
            <a:off x="785996" y="3623972"/>
            <a:ext cx="5277971" cy="584775"/>
          </a:xfrm>
          <a:prstGeom prst="rect">
            <a:avLst/>
          </a:prstGeom>
          <a:noFill/>
        </p:spPr>
        <p:txBody>
          <a:bodyPr wrap="square" rtlCol="0">
            <a:spAutoFit/>
          </a:bodyPr>
          <a:lstStyle/>
          <a:p>
            <a:r>
              <a:rPr kumimoji="0" lang="fi-FI" altLang="fi-FI" sz="1600" i="0" u="sng" strike="noStrike" cap="none" normalizeH="0" baseline="0" dirty="0">
                <a:ln>
                  <a:noFill/>
                </a:ln>
                <a:solidFill>
                  <a:srgbClr val="397368"/>
                </a:solidFill>
                <a:effectLst/>
                <a:latin typeface="Montserrat" pitchFamily="2" charset="0"/>
                <a:hlinkClick r:id="rId2">
                  <a:extLst>
                    <a:ext uri="{A12FA001-AC4F-418D-AE19-62706E023703}">
                      <ahyp:hlinkClr xmlns:ahyp="http://schemas.microsoft.com/office/drawing/2018/hyperlinkcolor" val="tx"/>
                    </a:ext>
                  </a:extLst>
                </a:hlinkClick>
              </a:rPr>
              <a:t>https://businesstampere.com/</a:t>
            </a:r>
            <a:br>
              <a:rPr kumimoji="0" lang="fi-FI" altLang="fi-FI" sz="1600" i="0" u="sng" strike="noStrike" cap="none" normalizeH="0" baseline="0" dirty="0">
                <a:ln>
                  <a:noFill/>
                </a:ln>
                <a:solidFill>
                  <a:srgbClr val="397368"/>
                </a:solidFill>
                <a:effectLst/>
                <a:latin typeface="Montserrat" pitchFamily="2" charset="0"/>
                <a:hlinkClick r:id="rId2">
                  <a:extLst>
                    <a:ext uri="{A12FA001-AC4F-418D-AE19-62706E023703}">
                      <ahyp:hlinkClr xmlns:ahyp="http://schemas.microsoft.com/office/drawing/2018/hyperlinkcolor" val="tx"/>
                    </a:ext>
                  </a:extLst>
                </a:hlinkClick>
              </a:rPr>
            </a:br>
            <a:r>
              <a:rPr kumimoji="0" lang="fi-FI" altLang="fi-FI" sz="1600" i="0" u="sng" strike="noStrike" cap="none" normalizeH="0" baseline="0" dirty="0" err="1">
                <a:ln>
                  <a:noFill/>
                </a:ln>
                <a:solidFill>
                  <a:srgbClr val="397368"/>
                </a:solidFill>
                <a:effectLst/>
                <a:latin typeface="Montserrat" pitchFamily="2" charset="0"/>
                <a:hlinkClick r:id="rId2">
                  <a:extLst>
                    <a:ext uri="{A12FA001-AC4F-418D-AE19-62706E023703}">
                      <ahyp:hlinkClr xmlns:ahyp="http://schemas.microsoft.com/office/drawing/2018/hyperlinkcolor" val="tx"/>
                    </a:ext>
                  </a:extLst>
                </a:hlinkClick>
              </a:rPr>
              <a:t>tampereen</a:t>
            </a:r>
            <a:r>
              <a:rPr kumimoji="0" lang="fi-FI" altLang="fi-FI" sz="1600" i="0" u="sng" strike="noStrike" cap="none" normalizeH="0" baseline="0" dirty="0">
                <a:ln>
                  <a:noFill/>
                </a:ln>
                <a:solidFill>
                  <a:srgbClr val="397368"/>
                </a:solidFill>
                <a:effectLst/>
                <a:latin typeface="Montserrat" pitchFamily="2" charset="0"/>
                <a:hlinkClick r:id="rId2">
                  <a:extLst>
                    <a:ext uri="{A12FA001-AC4F-418D-AE19-62706E023703}">
                      <ahyp:hlinkClr xmlns:ahyp="http://schemas.microsoft.com/office/drawing/2018/hyperlinkcolor" val="tx"/>
                    </a:ext>
                  </a:extLst>
                </a:hlinkClick>
              </a:rPr>
              <a:t>-kaupunkiseudun-elinkeinostrategia/</a:t>
            </a:r>
            <a:endParaRPr lang="fi-FI" sz="1600" b="1" dirty="0">
              <a:solidFill>
                <a:srgbClr val="397368"/>
              </a:solidFill>
            </a:endParaRPr>
          </a:p>
        </p:txBody>
      </p:sp>
      <p:sp>
        <p:nvSpPr>
          <p:cNvPr id="8" name="Tekstiruutu 7">
            <a:extLst>
              <a:ext uri="{FF2B5EF4-FFF2-40B4-BE49-F238E27FC236}">
                <a16:creationId xmlns:a16="http://schemas.microsoft.com/office/drawing/2014/main" id="{C4C01005-D24E-2E55-FCDE-B085386E5A48}"/>
              </a:ext>
            </a:extLst>
          </p:cNvPr>
          <p:cNvSpPr txBox="1"/>
          <p:nvPr/>
        </p:nvSpPr>
        <p:spPr>
          <a:xfrm>
            <a:off x="6777887" y="5538617"/>
            <a:ext cx="4089991" cy="430887"/>
          </a:xfrm>
          <a:prstGeom prst="rect">
            <a:avLst/>
          </a:prstGeom>
          <a:noFill/>
        </p:spPr>
        <p:txBody>
          <a:bodyPr wrap="square" rtlCol="0">
            <a:spAutoFit/>
          </a:bodyPr>
          <a:lstStyle/>
          <a:p>
            <a:pPr algn="ctr"/>
            <a:r>
              <a:rPr lang="fi-FI" sz="2200" b="1" dirty="0">
                <a:latin typeface="Montserrat" pitchFamily="2" charset="0"/>
              </a:rPr>
              <a:t>Uuden edellä</a:t>
            </a:r>
          </a:p>
        </p:txBody>
      </p:sp>
      <p:sp>
        <p:nvSpPr>
          <p:cNvPr id="7" name="Suorakulmio: Pyöristetyt kulmat 6">
            <a:extLst>
              <a:ext uri="{FF2B5EF4-FFF2-40B4-BE49-F238E27FC236}">
                <a16:creationId xmlns:a16="http://schemas.microsoft.com/office/drawing/2014/main" id="{C7FE6C46-DEBB-479F-A6B5-F11CE7097D1A}"/>
              </a:ext>
            </a:extLst>
          </p:cNvPr>
          <p:cNvSpPr/>
          <p:nvPr/>
        </p:nvSpPr>
        <p:spPr>
          <a:xfrm>
            <a:off x="6671247" y="900213"/>
            <a:ext cx="4411022" cy="4411022"/>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Kuva, joka sisältää kohteen kuvio, ommel">
            <a:extLst>
              <a:ext uri="{FF2B5EF4-FFF2-40B4-BE49-F238E27FC236}">
                <a16:creationId xmlns:a16="http://schemas.microsoft.com/office/drawing/2014/main" id="{E5F6F86F-AA58-A0BF-929A-3D5F5A1548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3823" y="310933"/>
            <a:ext cx="5356466" cy="5356466"/>
          </a:xfrm>
          <a:prstGeom prst="rect">
            <a:avLst/>
          </a:prstGeom>
        </p:spPr>
      </p:pic>
    </p:spTree>
    <p:extLst>
      <p:ext uri="{BB962C8B-B14F-4D97-AF65-F5344CB8AC3E}">
        <p14:creationId xmlns:p14="http://schemas.microsoft.com/office/powerpoint/2010/main" val="114044671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4EB9-8341-B565-5BAF-7AE008DA879E}"/>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293C044F-EAC3-F258-E066-160964BA8228}"/>
              </a:ext>
            </a:extLst>
          </p:cNvPr>
          <p:cNvSpPr>
            <a:spLocks noGrp="1"/>
          </p:cNvSpPr>
          <p:nvPr>
            <p:ph type="title"/>
          </p:nvPr>
        </p:nvSpPr>
        <p:spPr>
          <a:xfrm>
            <a:off x="698589" y="841510"/>
            <a:ext cx="10556599" cy="778740"/>
          </a:xfrm>
        </p:spPr>
        <p:txBody>
          <a:bodyPr>
            <a:normAutofit/>
          </a:bodyPr>
          <a:lstStyle/>
          <a:p>
            <a:r>
              <a:rPr lang="fi-FI" sz="3200" dirty="0"/>
              <a:t>Visio: Rohkeasti uudistuva, fiksusti kasvava</a:t>
            </a:r>
          </a:p>
        </p:txBody>
      </p:sp>
      <p:sp>
        <p:nvSpPr>
          <p:cNvPr id="6" name="Sisällön paikkamerkki 5">
            <a:extLst>
              <a:ext uri="{FF2B5EF4-FFF2-40B4-BE49-F238E27FC236}">
                <a16:creationId xmlns:a16="http://schemas.microsoft.com/office/drawing/2014/main" id="{3CB4A753-3898-6475-8A4F-9B314DBAB946}"/>
              </a:ext>
            </a:extLst>
          </p:cNvPr>
          <p:cNvSpPr>
            <a:spLocks noGrp="1"/>
          </p:cNvSpPr>
          <p:nvPr>
            <p:ph idx="1"/>
          </p:nvPr>
        </p:nvSpPr>
        <p:spPr>
          <a:xfrm>
            <a:off x="698589" y="2059934"/>
            <a:ext cx="5397411" cy="3655070"/>
          </a:xfrm>
        </p:spPr>
        <p:txBody>
          <a:bodyPr>
            <a:normAutofit fontScale="85000" lnSpcReduction="10000"/>
          </a:bodyPr>
          <a:lstStyle/>
          <a:p>
            <a:pPr>
              <a:lnSpc>
                <a:spcPct val="120000"/>
              </a:lnSpc>
            </a:pPr>
            <a:r>
              <a:rPr lang="fi-FI" dirty="0"/>
              <a:t>Ilmentää kaupunkiseudun elinkeinotoimintaa edistävien ja mahdollistavien toimijoiden yhteistä kehittämisen tavoitetilaa vuoteen 2030</a:t>
            </a:r>
          </a:p>
          <a:p>
            <a:pPr>
              <a:lnSpc>
                <a:spcPct val="120000"/>
              </a:lnSpc>
            </a:pPr>
            <a:r>
              <a:rPr lang="fi-FI" dirty="0"/>
              <a:t>Laajasti elinkeinotoimijoita ja koko seutua puhutteleva tavoitetila</a:t>
            </a:r>
          </a:p>
          <a:p>
            <a:pPr>
              <a:lnSpc>
                <a:spcPct val="120000"/>
              </a:lnSpc>
            </a:pPr>
            <a:r>
              <a:rPr lang="fi-FI" dirty="0"/>
              <a:t>Rohkeasti uudistuva nostaa innovaatio- ja teknologiafokuksen rinnalle jatkuvan kehittämisen tukemisen ja uudistumiskyvykkyyksien vahvistamisen</a:t>
            </a:r>
          </a:p>
          <a:p>
            <a:pPr>
              <a:lnSpc>
                <a:spcPct val="120000"/>
              </a:lnSpc>
            </a:pPr>
            <a:r>
              <a:rPr lang="fi-FI" dirty="0"/>
              <a:t>Vahvojen teknologiakärkien rinnalla tarvitaan laaja-alaista uudistumista pienin askelin</a:t>
            </a:r>
          </a:p>
          <a:p>
            <a:pPr>
              <a:lnSpc>
                <a:spcPct val="120000"/>
              </a:lnSpc>
            </a:pPr>
            <a:r>
              <a:rPr lang="fi-FI" dirty="0"/>
              <a:t>Fiksu kasvu on myös vastuullista kasvua, ei vain kasvun kiihdyttämistä.</a:t>
            </a:r>
          </a:p>
          <a:p>
            <a:endParaRPr lang="fi-FI" dirty="0"/>
          </a:p>
        </p:txBody>
      </p:sp>
      <p:sp>
        <p:nvSpPr>
          <p:cNvPr id="4" name="Dian numeron paikkamerkki 3">
            <a:extLst>
              <a:ext uri="{FF2B5EF4-FFF2-40B4-BE49-F238E27FC236}">
                <a16:creationId xmlns:a16="http://schemas.microsoft.com/office/drawing/2014/main" id="{59EBD33B-2821-336E-210C-50D409CEC72F}"/>
              </a:ext>
            </a:extLst>
          </p:cNvPr>
          <p:cNvSpPr>
            <a:spLocks noGrp="1"/>
          </p:cNvSpPr>
          <p:nvPr>
            <p:ph type="sldNum" sz="quarter" idx="12"/>
          </p:nvPr>
        </p:nvSpPr>
        <p:spPr/>
        <p:txBody>
          <a:bodyPr/>
          <a:lstStyle/>
          <a:p>
            <a:fld id="{FE60D538-0EB9-45C6-BE74-BCF7B37C5DA3}" type="slidenum">
              <a:rPr lang="fi-FI" smtClean="0"/>
              <a:t>6</a:t>
            </a:fld>
            <a:endParaRPr lang="fi-FI"/>
          </a:p>
        </p:txBody>
      </p:sp>
      <p:pic>
        <p:nvPicPr>
          <p:cNvPr id="8" name="Kuva 7" descr="Kuva, joka sisältää kohteen teksti, clipart, piirros, kuvitus&#10;&#10;Tekoälyn generoima sisältö voi olla virheellistä.">
            <a:extLst>
              <a:ext uri="{FF2B5EF4-FFF2-40B4-BE49-F238E27FC236}">
                <a16:creationId xmlns:a16="http://schemas.microsoft.com/office/drawing/2014/main" id="{A9D1855D-87C8-902A-8F32-A27676324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815353"/>
            <a:ext cx="5805611" cy="3333782"/>
          </a:xfrm>
          <a:prstGeom prst="rect">
            <a:avLst/>
          </a:prstGeom>
        </p:spPr>
      </p:pic>
      <p:grpSp>
        <p:nvGrpSpPr>
          <p:cNvPr id="3" name="Ryhmä 2">
            <a:extLst>
              <a:ext uri="{FF2B5EF4-FFF2-40B4-BE49-F238E27FC236}">
                <a16:creationId xmlns:a16="http://schemas.microsoft.com/office/drawing/2014/main" id="{A7899A1C-73B6-BB47-A366-D853E6FF1153}"/>
              </a:ext>
            </a:extLst>
          </p:cNvPr>
          <p:cNvGrpSpPr/>
          <p:nvPr/>
        </p:nvGrpSpPr>
        <p:grpSpPr>
          <a:xfrm>
            <a:off x="6582024" y="4839706"/>
            <a:ext cx="4841255" cy="1117331"/>
            <a:chOff x="6582024" y="4900222"/>
            <a:chExt cx="4841255" cy="1117331"/>
          </a:xfrm>
        </p:grpSpPr>
        <p:sp>
          <p:nvSpPr>
            <p:cNvPr id="2" name="Puhekupla: Suorakulmio, kulmat pyöristettu 1">
              <a:extLst>
                <a:ext uri="{FF2B5EF4-FFF2-40B4-BE49-F238E27FC236}">
                  <a16:creationId xmlns:a16="http://schemas.microsoft.com/office/drawing/2014/main" id="{AA494379-3F5C-4EE1-3626-36BAA6733CD4}"/>
                </a:ext>
              </a:extLst>
            </p:cNvPr>
            <p:cNvSpPr/>
            <p:nvPr/>
          </p:nvSpPr>
          <p:spPr>
            <a:xfrm>
              <a:off x="6582024" y="4900222"/>
              <a:ext cx="4841255" cy="1117331"/>
            </a:xfrm>
            <a:prstGeom prst="wedgeRoundRectCallout">
              <a:avLst>
                <a:gd name="adj1" fmla="val -6883"/>
                <a:gd name="adj2" fmla="val 69405"/>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AFA6476A-FD9F-15E4-7E5C-047AD7DCA333}"/>
                </a:ext>
              </a:extLst>
            </p:cNvPr>
            <p:cNvSpPr txBox="1"/>
            <p:nvPr/>
          </p:nvSpPr>
          <p:spPr>
            <a:xfrm>
              <a:off x="6696639" y="5038342"/>
              <a:ext cx="4450975" cy="861774"/>
            </a:xfrm>
            <a:prstGeom prst="rect">
              <a:avLst/>
            </a:prstGeom>
            <a:noFill/>
          </p:spPr>
          <p:txBody>
            <a:bodyPr wrap="square" rtlCol="0">
              <a:spAutoFit/>
            </a:bodyPr>
            <a:lstStyle/>
            <a:p>
              <a:r>
                <a:rPr lang="fi-FI" sz="1000" i="1" dirty="0">
                  <a:latin typeface="Montserrat" pitchFamily="2" charset="0"/>
                </a:rPr>
                <a:t>”Tampere on Suomen mittakaavassa paras paikka olla ja elää. Miten sitä ylläpidetään, ettei ainakaan menetetä sitä draivia? Tunnistetaan asioita, joissa on onnistuttu ja ollaan rohkeita investoinneissa. Se maksaa siihen käytetyn panostuksen, kun on se mentaliteetti, että voidaan onnistua. Rohkeutta se vaatii.” </a:t>
              </a:r>
            </a:p>
          </p:txBody>
        </p:sp>
      </p:grpSp>
    </p:spTree>
    <p:extLst>
      <p:ext uri="{BB962C8B-B14F-4D97-AF65-F5344CB8AC3E}">
        <p14:creationId xmlns:p14="http://schemas.microsoft.com/office/powerpoint/2010/main" val="383986713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96E44FB7-EE29-1482-FF04-D4F3488FB5A4}"/>
              </a:ext>
            </a:extLst>
          </p:cNvPr>
          <p:cNvSpPr>
            <a:spLocks noGrp="1"/>
          </p:cNvSpPr>
          <p:nvPr>
            <p:ph type="title"/>
          </p:nvPr>
        </p:nvSpPr>
        <p:spPr>
          <a:xfrm>
            <a:off x="683812" y="232621"/>
            <a:ext cx="10515600" cy="985693"/>
          </a:xfrm>
        </p:spPr>
        <p:txBody>
          <a:bodyPr>
            <a:normAutofit/>
          </a:bodyPr>
          <a:lstStyle/>
          <a:p>
            <a:pPr algn="ctr"/>
            <a:r>
              <a:rPr lang="fi-FI" sz="3600" dirty="0"/>
              <a:t>Strategiakartta</a:t>
            </a:r>
          </a:p>
        </p:txBody>
      </p:sp>
      <p:sp>
        <p:nvSpPr>
          <p:cNvPr id="4" name="Dian numeron paikkamerkki 3">
            <a:extLst>
              <a:ext uri="{FF2B5EF4-FFF2-40B4-BE49-F238E27FC236}">
                <a16:creationId xmlns:a16="http://schemas.microsoft.com/office/drawing/2014/main" id="{CEB83990-7800-9BA2-2885-AE5C99914341}"/>
              </a:ext>
            </a:extLst>
          </p:cNvPr>
          <p:cNvSpPr>
            <a:spLocks noGrp="1"/>
          </p:cNvSpPr>
          <p:nvPr>
            <p:ph type="sldNum" sz="quarter" idx="12"/>
          </p:nvPr>
        </p:nvSpPr>
        <p:spPr/>
        <p:txBody>
          <a:bodyPr/>
          <a:lstStyle/>
          <a:p>
            <a:fld id="{FE60D538-0EB9-45C6-BE74-BCF7B37C5DA3}" type="slidenum">
              <a:rPr lang="fi-FI" smtClean="0"/>
              <a:t>7</a:t>
            </a:fld>
            <a:endParaRPr lang="fi-FI"/>
          </a:p>
        </p:txBody>
      </p:sp>
      <p:pic>
        <p:nvPicPr>
          <p:cNvPr id="6" name="Kuva 5">
            <a:extLst>
              <a:ext uri="{FF2B5EF4-FFF2-40B4-BE49-F238E27FC236}">
                <a16:creationId xmlns:a16="http://schemas.microsoft.com/office/drawing/2014/main" id="{D7318C74-07CF-419C-739C-39AAA6790C8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0997" y="1201168"/>
            <a:ext cx="8332631" cy="5128796"/>
          </a:xfrm>
          <a:prstGeom prst="rect">
            <a:avLst/>
          </a:prstGeom>
        </p:spPr>
      </p:pic>
    </p:spTree>
    <p:extLst>
      <p:ext uri="{BB962C8B-B14F-4D97-AF65-F5344CB8AC3E}">
        <p14:creationId xmlns:p14="http://schemas.microsoft.com/office/powerpoint/2010/main" val="126343571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D89BC-AAFB-B16D-D259-3AC91007849A}"/>
            </a:ext>
          </a:extLst>
        </p:cNvPr>
        <p:cNvGrpSpPr/>
        <p:nvPr/>
      </p:nvGrpSpPr>
      <p:grpSpPr>
        <a:xfrm>
          <a:off x="0" y="0"/>
          <a:ext cx="0" cy="0"/>
          <a:chOff x="0" y="0"/>
          <a:chExt cx="0" cy="0"/>
        </a:xfrm>
      </p:grpSpPr>
      <p:pic>
        <p:nvPicPr>
          <p:cNvPr id="6" name="Kuva 5">
            <a:extLst>
              <a:ext uri="{FF2B5EF4-FFF2-40B4-BE49-F238E27FC236}">
                <a16:creationId xmlns:a16="http://schemas.microsoft.com/office/drawing/2014/main" id="{5E1534DE-C858-2B29-795D-B05084D5C8E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764" y="1777293"/>
            <a:ext cx="5568124" cy="2723875"/>
          </a:xfrm>
          <a:prstGeom prst="rect">
            <a:avLst/>
          </a:prstGeom>
        </p:spPr>
      </p:pic>
      <p:sp>
        <p:nvSpPr>
          <p:cNvPr id="4" name="Otsikko 3">
            <a:extLst>
              <a:ext uri="{FF2B5EF4-FFF2-40B4-BE49-F238E27FC236}">
                <a16:creationId xmlns:a16="http://schemas.microsoft.com/office/drawing/2014/main" id="{101BE5FC-BE89-F405-54F4-30845546417E}"/>
              </a:ext>
            </a:extLst>
          </p:cNvPr>
          <p:cNvSpPr>
            <a:spLocks noGrp="1"/>
          </p:cNvSpPr>
          <p:nvPr>
            <p:ph type="title"/>
          </p:nvPr>
        </p:nvSpPr>
        <p:spPr/>
        <p:txBody>
          <a:bodyPr>
            <a:normAutofit/>
          </a:bodyPr>
          <a:lstStyle/>
          <a:p>
            <a:r>
              <a:rPr lang="fi-FI" sz="4000" dirty="0"/>
              <a:t>Kiihdytämme menestystä</a:t>
            </a:r>
          </a:p>
        </p:txBody>
      </p:sp>
      <p:sp>
        <p:nvSpPr>
          <p:cNvPr id="5" name="Sisällön paikkamerkki 4">
            <a:extLst>
              <a:ext uri="{FF2B5EF4-FFF2-40B4-BE49-F238E27FC236}">
                <a16:creationId xmlns:a16="http://schemas.microsoft.com/office/drawing/2014/main" id="{AD73F595-348D-F0E5-B19F-5269029584C0}"/>
              </a:ext>
            </a:extLst>
          </p:cNvPr>
          <p:cNvSpPr>
            <a:spLocks noGrp="1"/>
          </p:cNvSpPr>
          <p:nvPr>
            <p:ph idx="1"/>
          </p:nvPr>
        </p:nvSpPr>
        <p:spPr/>
        <p:txBody>
          <a:bodyPr>
            <a:normAutofit/>
          </a:bodyPr>
          <a:lstStyle/>
          <a:p>
            <a:pPr>
              <a:lnSpc>
                <a:spcPct val="120000"/>
              </a:lnSpc>
            </a:pPr>
            <a:r>
              <a:rPr lang="fi-FI" dirty="0"/>
              <a:t>Tavoitteena uusien mahdollisuuksien houkutteleminen ja hyödyntäminen sekä nykyisen menestyksen ja kasvun tukeminen </a:t>
            </a:r>
          </a:p>
          <a:p>
            <a:pPr>
              <a:lnSpc>
                <a:spcPct val="120000"/>
              </a:lnSpc>
            </a:pPr>
            <a:r>
              <a:rPr lang="fi-FI" dirty="0"/>
              <a:t>Näkökulma seudulla jo toimivien yritysten menestyksen kiihdyttämisessä ja uusien kasvun ajureiden ja yritysten houkuttelemisessa</a:t>
            </a:r>
          </a:p>
          <a:p>
            <a:pPr>
              <a:lnSpc>
                <a:spcPct val="120000"/>
              </a:lnSpc>
            </a:pPr>
            <a:r>
              <a:rPr lang="fi-FI" dirty="0"/>
              <a:t>Konkreettisen kehittämisen kärkinä mm.</a:t>
            </a:r>
          </a:p>
          <a:p>
            <a:pPr lvl="1">
              <a:lnSpc>
                <a:spcPct val="120000"/>
              </a:lnSpc>
            </a:pPr>
            <a:r>
              <a:rPr lang="fi-FI" dirty="0"/>
              <a:t>vahvuusalueiden ja ekosysteemien kehittäminen seuraavalle tasolle </a:t>
            </a:r>
          </a:p>
          <a:p>
            <a:pPr lvl="1">
              <a:lnSpc>
                <a:spcPct val="120000"/>
              </a:lnSpc>
            </a:pPr>
            <a:r>
              <a:rPr lang="fi-FI" dirty="0"/>
              <a:t>testi- ja kehittämisalustojen hyödyntämisen edistäminen </a:t>
            </a:r>
          </a:p>
          <a:p>
            <a:pPr lvl="1">
              <a:lnSpc>
                <a:spcPct val="120000"/>
              </a:lnSpc>
            </a:pPr>
            <a:r>
              <a:rPr lang="fi-FI" dirty="0"/>
              <a:t>innovaatioiden kaupallistamisen tukeminen.</a:t>
            </a:r>
          </a:p>
        </p:txBody>
      </p:sp>
      <p:sp>
        <p:nvSpPr>
          <p:cNvPr id="3" name="Dian numeron paikkamerkki 2">
            <a:extLst>
              <a:ext uri="{FF2B5EF4-FFF2-40B4-BE49-F238E27FC236}">
                <a16:creationId xmlns:a16="http://schemas.microsoft.com/office/drawing/2014/main" id="{906ED2A3-9178-F8EE-07B3-46661193796C}"/>
              </a:ext>
            </a:extLst>
          </p:cNvPr>
          <p:cNvSpPr>
            <a:spLocks noGrp="1"/>
          </p:cNvSpPr>
          <p:nvPr>
            <p:ph type="sldNum" sz="quarter" idx="12"/>
          </p:nvPr>
        </p:nvSpPr>
        <p:spPr/>
        <p:txBody>
          <a:bodyPr/>
          <a:lstStyle/>
          <a:p>
            <a:fld id="{FE60D538-0EB9-45C6-BE74-BCF7B37C5DA3}" type="slidenum">
              <a:rPr lang="fi-FI" smtClean="0"/>
              <a:t>8</a:t>
            </a:fld>
            <a:endParaRPr lang="fi-FI"/>
          </a:p>
        </p:txBody>
      </p:sp>
      <p:grpSp>
        <p:nvGrpSpPr>
          <p:cNvPr id="8" name="Ryhmä 7">
            <a:extLst>
              <a:ext uri="{FF2B5EF4-FFF2-40B4-BE49-F238E27FC236}">
                <a16:creationId xmlns:a16="http://schemas.microsoft.com/office/drawing/2014/main" id="{807F1798-F4A6-783E-43D5-ABE3205FBC79}"/>
              </a:ext>
            </a:extLst>
          </p:cNvPr>
          <p:cNvGrpSpPr/>
          <p:nvPr/>
        </p:nvGrpSpPr>
        <p:grpSpPr>
          <a:xfrm>
            <a:off x="715696" y="4465888"/>
            <a:ext cx="4738506" cy="1117102"/>
            <a:chOff x="6582024" y="4900222"/>
            <a:chExt cx="4841255" cy="1117331"/>
          </a:xfrm>
        </p:grpSpPr>
        <p:sp>
          <p:nvSpPr>
            <p:cNvPr id="9" name="Puhekupla: Suorakulmio, kulmat pyöristettu 8">
              <a:extLst>
                <a:ext uri="{FF2B5EF4-FFF2-40B4-BE49-F238E27FC236}">
                  <a16:creationId xmlns:a16="http://schemas.microsoft.com/office/drawing/2014/main" id="{10EE37F5-FC83-0472-C269-4895FBBAF01A}"/>
                </a:ext>
              </a:extLst>
            </p:cNvPr>
            <p:cNvSpPr/>
            <p:nvPr/>
          </p:nvSpPr>
          <p:spPr>
            <a:xfrm>
              <a:off x="6582024" y="4900222"/>
              <a:ext cx="4841255" cy="1117331"/>
            </a:xfrm>
            <a:prstGeom prst="wedgeRoundRectCallout">
              <a:avLst>
                <a:gd name="adj1" fmla="val -35329"/>
                <a:gd name="adj2" fmla="val 68904"/>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E5A635C2-85A5-C697-05AC-840D238FC167}"/>
                </a:ext>
              </a:extLst>
            </p:cNvPr>
            <p:cNvSpPr txBox="1"/>
            <p:nvPr/>
          </p:nvSpPr>
          <p:spPr>
            <a:xfrm>
              <a:off x="6742689" y="5064104"/>
              <a:ext cx="4456465" cy="769441"/>
            </a:xfrm>
            <a:prstGeom prst="rect">
              <a:avLst/>
            </a:prstGeom>
            <a:noFill/>
          </p:spPr>
          <p:txBody>
            <a:bodyPr wrap="square" rtlCol="0">
              <a:spAutoFit/>
            </a:bodyPr>
            <a:lstStyle/>
            <a:p>
              <a:r>
                <a:rPr lang="fi-FI" sz="1100" i="1" dirty="0">
                  <a:latin typeface="Montserrat" pitchFamily="2" charset="0"/>
                </a:rPr>
                <a:t>”Kasvun edistäminen ei ole pelkästään uusien innovaatioiden kehittämistä. Se on varsinkin pk-yrityksissä myös kansainvälisyyden edistämistä ja uusien markkinoiden hakemista ulkomailta.”</a:t>
              </a:r>
            </a:p>
          </p:txBody>
        </p:sp>
      </p:grpSp>
    </p:spTree>
    <p:extLst>
      <p:ext uri="{BB962C8B-B14F-4D97-AF65-F5344CB8AC3E}">
        <p14:creationId xmlns:p14="http://schemas.microsoft.com/office/powerpoint/2010/main" val="230857061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2BA2C72-18D5-F875-3AC5-E22DDF9C9259}"/>
              </a:ext>
            </a:extLst>
          </p:cNvPr>
          <p:cNvSpPr>
            <a:spLocks noGrp="1"/>
          </p:cNvSpPr>
          <p:nvPr>
            <p:ph type="title"/>
          </p:nvPr>
        </p:nvSpPr>
        <p:spPr>
          <a:xfrm>
            <a:off x="683812" y="397320"/>
            <a:ext cx="10515600" cy="1325563"/>
          </a:xfrm>
        </p:spPr>
        <p:txBody>
          <a:bodyPr>
            <a:normAutofit/>
          </a:bodyPr>
          <a:lstStyle/>
          <a:p>
            <a:r>
              <a:rPr lang="fi-FI" sz="3400" dirty="0"/>
              <a:t>Fiksun kasvun ajureita</a:t>
            </a:r>
          </a:p>
        </p:txBody>
      </p:sp>
      <p:sp>
        <p:nvSpPr>
          <p:cNvPr id="6" name="Sisällön paikkamerkki 5">
            <a:extLst>
              <a:ext uri="{FF2B5EF4-FFF2-40B4-BE49-F238E27FC236}">
                <a16:creationId xmlns:a16="http://schemas.microsoft.com/office/drawing/2014/main" id="{C7D537AC-9A9B-EE00-9C85-BEBD473B989B}"/>
              </a:ext>
            </a:extLst>
          </p:cNvPr>
          <p:cNvSpPr>
            <a:spLocks noGrp="1"/>
          </p:cNvSpPr>
          <p:nvPr>
            <p:ph idx="1"/>
          </p:nvPr>
        </p:nvSpPr>
        <p:spPr>
          <a:xfrm>
            <a:off x="683813" y="1697871"/>
            <a:ext cx="7438212" cy="4351338"/>
          </a:xfrm>
        </p:spPr>
        <p:txBody>
          <a:bodyPr>
            <a:normAutofit fontScale="62500" lnSpcReduction="20000"/>
          </a:bodyPr>
          <a:lstStyle/>
          <a:p>
            <a:pPr>
              <a:lnSpc>
                <a:spcPct val="130000"/>
              </a:lnSpc>
            </a:pPr>
            <a:r>
              <a:rPr lang="fi-FI" sz="2300" dirty="0"/>
              <a:t>Keskiössä valmistavan teollisuuden uusi aalto, lisäksi tunnistettu pienempiä, mutta potentiaaliltaan merkittäviä aloja, kuten digitaaliset terveysratkaisut.</a:t>
            </a:r>
          </a:p>
          <a:p>
            <a:pPr>
              <a:lnSpc>
                <a:spcPct val="130000"/>
              </a:lnSpc>
            </a:pPr>
            <a:r>
              <a:rPr lang="fi-FI" sz="2300" dirty="0"/>
              <a:t>Tampereen seudulla on toistakymmentä avointa ja aktiivista yritys- ja innovaatioekosysteemiä sekä T&amp;K-yksiköitä.</a:t>
            </a:r>
          </a:p>
          <a:p>
            <a:pPr>
              <a:lnSpc>
                <a:spcPct val="130000"/>
              </a:lnSpc>
            </a:pPr>
            <a:r>
              <a:rPr lang="fi-FI" sz="2300" dirty="0"/>
              <a:t>Teknologiateollisuuden vahvoja kärkiä mm. älykkäät koneet ja automaatio sekä kuvantaminen sovelluskohteiden osalta.</a:t>
            </a:r>
          </a:p>
          <a:p>
            <a:pPr>
              <a:lnSpc>
                <a:spcPct val="130000"/>
              </a:lnSpc>
            </a:pPr>
            <a:r>
              <a:rPr lang="fi-FI" sz="2300" dirty="0"/>
              <a:t>Teknologista huippuosaamista mm. sulautetuissa järjestelmissä, laserteknologioissa, sirusuunnittelussa sekä laaja-alaisesti puolustusteollisuudessa, yhteiskunnan turvallisuuden ratkaisuissa ja kyberturvallisuudessa.</a:t>
            </a:r>
          </a:p>
          <a:p>
            <a:pPr>
              <a:lnSpc>
                <a:spcPct val="130000"/>
              </a:lnSpc>
            </a:pPr>
            <a:r>
              <a:rPr lang="fi-FI" sz="2300" dirty="0"/>
              <a:t>Geopolitiikasta johtuva valmistuksen hajaantuminen, sähköistyminen sekä puolustuskyvykkyyksien globaali vahvistaminen edellyttävät uusien valmistusyksiköiden rakentamista. Tästä esimerkkinä puolijohdesirujen paketoinnin pilottilinja ja siruosaamiskeskus sekä vetytalouden uudet teollisen mittakaavan investoinnit.</a:t>
            </a:r>
          </a:p>
          <a:p>
            <a:endParaRPr lang="fi-FI" dirty="0"/>
          </a:p>
        </p:txBody>
      </p:sp>
      <p:sp>
        <p:nvSpPr>
          <p:cNvPr id="4" name="Dian numeron paikkamerkki 3">
            <a:extLst>
              <a:ext uri="{FF2B5EF4-FFF2-40B4-BE49-F238E27FC236}">
                <a16:creationId xmlns:a16="http://schemas.microsoft.com/office/drawing/2014/main" id="{40D8DEBD-7203-1069-D4E2-7D41048DAC0E}"/>
              </a:ext>
            </a:extLst>
          </p:cNvPr>
          <p:cNvSpPr>
            <a:spLocks noGrp="1"/>
          </p:cNvSpPr>
          <p:nvPr>
            <p:ph type="sldNum" sz="quarter" idx="12"/>
          </p:nvPr>
        </p:nvSpPr>
        <p:spPr/>
        <p:txBody>
          <a:bodyPr/>
          <a:lstStyle/>
          <a:p>
            <a:fld id="{FE60D538-0EB9-45C6-BE74-BCF7B37C5DA3}" type="slidenum">
              <a:rPr lang="fi-FI" smtClean="0"/>
              <a:t>9</a:t>
            </a:fld>
            <a:endParaRPr lang="fi-FI"/>
          </a:p>
        </p:txBody>
      </p:sp>
      <p:pic>
        <p:nvPicPr>
          <p:cNvPr id="10" name="Kuva 9">
            <a:extLst>
              <a:ext uri="{FF2B5EF4-FFF2-40B4-BE49-F238E27FC236}">
                <a16:creationId xmlns:a16="http://schemas.microsoft.com/office/drawing/2014/main" id="{62C3005E-30BF-988D-27C4-534360E52DBB}"/>
              </a:ext>
              <a:ext uri="{C183D7F6-B498-43B3-948B-1728B52AA6E4}">
                <adec:decorative xmlns:adec="http://schemas.microsoft.com/office/drawing/2017/decorative" val="1"/>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97471" y="2403397"/>
            <a:ext cx="2293197" cy="1982591"/>
          </a:xfrm>
          <a:prstGeom prst="rect">
            <a:avLst/>
          </a:prstGeom>
        </p:spPr>
      </p:pic>
    </p:spTree>
    <p:extLst>
      <p:ext uri="{BB962C8B-B14F-4D97-AF65-F5344CB8AC3E}">
        <p14:creationId xmlns:p14="http://schemas.microsoft.com/office/powerpoint/2010/main" val="1382041478"/>
      </p:ext>
    </p:extLst>
  </p:cSld>
  <p:clrMapOvr>
    <a:masterClrMapping/>
  </p:clrMapOvr>
  <p:transition spd="slow">
    <p:cover/>
  </p:transition>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563</TotalTime>
  <Words>1617</Words>
  <Application>Microsoft Office PowerPoint</Application>
  <PresentationFormat>Laajakuva</PresentationFormat>
  <Paragraphs>215</Paragraphs>
  <Slides>18</Slides>
  <Notes>9</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18</vt:i4>
      </vt:variant>
    </vt:vector>
  </HeadingPairs>
  <TitlesOfParts>
    <vt:vector size="24" baseType="lpstr">
      <vt:lpstr>Aptos</vt:lpstr>
      <vt:lpstr>Arial</vt:lpstr>
      <vt:lpstr>Calibri</vt:lpstr>
      <vt:lpstr>Montserrat</vt:lpstr>
      <vt:lpstr>Montserrat ExtraBold</vt:lpstr>
      <vt:lpstr>Office-teema</vt:lpstr>
      <vt:lpstr>Tampereen  kaupunkiseudun  elinkeinostrategia</vt:lpstr>
      <vt:lpstr>Sisältö</vt:lpstr>
      <vt:lpstr>PowerPoint-esitys</vt:lpstr>
      <vt:lpstr>Yhteinen strategia</vt:lpstr>
      <vt:lpstr>        Tarkemmin elinkeinostrategiasta tämän QR-koodin takana.     </vt:lpstr>
      <vt:lpstr>Visio: Rohkeasti uudistuva, fiksusti kasvava</vt:lpstr>
      <vt:lpstr>Strategiakartta</vt:lpstr>
      <vt:lpstr>Kiihdytämme menestystä</vt:lpstr>
      <vt:lpstr>Fiksun kasvun ajureita</vt:lpstr>
      <vt:lpstr>PowerPoint-esitys</vt:lpstr>
      <vt:lpstr>Tuotamme asiakkaille lisäarvoa</vt:lpstr>
      <vt:lpstr>Edistämme seudullista yhteistyötä</vt:lpstr>
      <vt:lpstr>Kasvatamme kansainvälistä osaamista</vt:lpstr>
      <vt:lpstr>Olemme näkyvä ja haluttu</vt:lpstr>
      <vt:lpstr>PowerPoint-esitys</vt:lpstr>
      <vt:lpstr>PowerPoint-esitys</vt:lpstr>
      <vt:lpstr>Millä strategian toteutumista mitataan?</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Ari-Pekka Ahonen</dc:creator>
  <cp:lastModifiedBy>Ikäheimo Olli</cp:lastModifiedBy>
  <cp:revision>57</cp:revision>
  <dcterms:created xsi:type="dcterms:W3CDTF">2025-05-05T08:21:54Z</dcterms:created>
  <dcterms:modified xsi:type="dcterms:W3CDTF">2026-03-16T11:56:02Z</dcterms:modified>
</cp:coreProperties>
</file>