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258" r:id="rId3"/>
    <p:sldId id="260" r:id="rId4"/>
    <p:sldId id="257" r:id="rId5"/>
    <p:sldId id="259" r:id="rId6"/>
    <p:sldId id="262" r:id="rId7"/>
    <p:sldId id="263" r:id="rId8"/>
    <p:sldId id="276" r:id="rId9"/>
    <p:sldId id="266" r:id="rId10"/>
    <p:sldId id="275" r:id="rId11"/>
    <p:sldId id="265" r:id="rId12"/>
    <p:sldId id="269" r:id="rId13"/>
    <p:sldId id="270" r:id="rId14"/>
    <p:sldId id="271" r:id="rId15"/>
    <p:sldId id="272" r:id="rId1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7368"/>
    <a:srgbClr val="E8F7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83690" autoAdjust="0"/>
  </p:normalViewPr>
  <p:slideViewPr>
    <p:cSldViewPr snapToGrid="0">
      <p:cViewPr varScale="1">
        <p:scale>
          <a:sx n="67" d="100"/>
          <a:sy n="67" d="100"/>
        </p:scale>
        <p:origin x="77" y="3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A2FD7-B4B2-474B-A26F-D752BB40D618}" type="datetimeFigureOut">
              <a:rPr lang="fi-FI" smtClean="0"/>
              <a:t>5.9.2025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5454F5-3329-49F4-A0E6-BBA86585A2E4}" type="slidenum">
              <a:rPr lang="fi-FI" smtClean="0"/>
              <a:t>‹#›</a:t>
            </a:fld>
            <a:endParaRPr lang="fi-FI"/>
          </a:p>
        </p:txBody>
      </p:sp>
    </p:spTree>
    <p:extLst>
      <p:ext uri="{BB962C8B-B14F-4D97-AF65-F5344CB8AC3E}">
        <p14:creationId xmlns:p14="http://schemas.microsoft.com/office/powerpoint/2010/main" val="622514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Dian numeron paikkamerkki 3"/>
          <p:cNvSpPr>
            <a:spLocks noGrp="1"/>
          </p:cNvSpPr>
          <p:nvPr>
            <p:ph type="sldNum" sz="quarter" idx="5"/>
          </p:nvPr>
        </p:nvSpPr>
        <p:spPr/>
        <p:txBody>
          <a:bodyPr/>
          <a:lstStyle/>
          <a:p>
            <a:pPr algn="l" rtl="0"/>
            <a:fld id="{485454F5-3329-49F4-A0E6-BBA86585A2E4}" type="slidenum">
              <a:rPr/>
              <a:t>2</a:t>
            </a:fld>
            <a:endParaRPr lang="en-gb"/>
          </a:p>
        </p:txBody>
      </p:sp>
    </p:spTree>
    <p:extLst>
      <p:ext uri="{BB962C8B-B14F-4D97-AF65-F5344CB8AC3E}">
        <p14:creationId xmlns:p14="http://schemas.microsoft.com/office/powerpoint/2010/main" val="606965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en-gb" b="0" i="0" u="none" baseline="0" dirty="0"/>
              <a:t>Video by Marker Wizards</a:t>
            </a:r>
          </a:p>
        </p:txBody>
      </p:sp>
      <p:sp>
        <p:nvSpPr>
          <p:cNvPr id="4" name="Dian numeron paikkamerkki 3"/>
          <p:cNvSpPr>
            <a:spLocks noGrp="1"/>
          </p:cNvSpPr>
          <p:nvPr>
            <p:ph type="sldNum" sz="quarter" idx="5"/>
          </p:nvPr>
        </p:nvSpPr>
        <p:spPr/>
        <p:txBody>
          <a:bodyPr/>
          <a:lstStyle/>
          <a:p>
            <a:pPr algn="l" rtl="0"/>
            <a:fld id="{485454F5-3329-49F4-A0E6-BBA86585A2E4}" type="slidenum">
              <a:rPr/>
              <a:t>3</a:t>
            </a:fld>
            <a:endParaRPr lang="en-gb" dirty="0"/>
          </a:p>
        </p:txBody>
      </p:sp>
    </p:spTree>
    <p:extLst>
      <p:ext uri="{BB962C8B-B14F-4D97-AF65-F5344CB8AC3E}">
        <p14:creationId xmlns:p14="http://schemas.microsoft.com/office/powerpoint/2010/main" val="906855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fontAlgn="base">
              <a:buFont typeface="Arial" panose="020B0604020202020204" pitchFamily="34" charset="0"/>
              <a:buChar char="•"/>
            </a:pPr>
            <a:r>
              <a:rPr lang="en-gb" sz="18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the joint development goals of the actors for 2030. </a:t>
            </a:r>
            <a:endParaRPr lang="en-gb" sz="1800" b="0"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baseline="0" dirty="0">
                <a:solidFill>
                  <a:srgbClr val="000000"/>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The vision was chosen at the kick-off event in a public vote involving around 200 participants. However, during the joint seminar, it was decided to change the vision's strong focus on innovation and growth. Instead of developing innovations, the emphasis was placed on broader renewal capabilities; instead of accelerating growth, the emphasis was placed on smart growth that takes responsibility into account. </a:t>
            </a:r>
          </a:p>
          <a:p>
            <a:pPr algn="l" rtl="0" fontAlgn="base">
              <a:buFont typeface="Arial" panose="020B0604020202020204" pitchFamily="34" charset="0"/>
              <a:buChar char="•"/>
            </a:pPr>
            <a:r>
              <a:rPr lang="en-gb" sz="18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Vibrant renewal reflects a strong focus on innovation and technology, alongside support for continuous development and strengthening of renewal capabilities. Alongside strong technological leaders, extensive renewal is needed and it should be achieved in small steps</a:t>
            </a:r>
            <a:endParaRPr lang="en-gb" sz="1800" b="0"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Intelligent growth is also responsible growth. </a:t>
            </a:r>
            <a:endParaRPr lang="en-gb" sz="1800" b="0"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The vision is promoted through objectives.</a:t>
            </a:r>
            <a:endParaRPr lang="en-gb" sz="1800" b="0"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The development focal points are examples of sets of measures that promote the achievement of strategic goals through collaboration between business operators.</a:t>
            </a:r>
            <a:endParaRPr lang="en-gb" sz="1800" b="0" i="0" u="none" strike="noStrike" dirty="0">
              <a:solidFill>
                <a:srgbClr val="000000"/>
              </a:solidFill>
              <a:effectLst/>
              <a:latin typeface="Arial" panose="020B0604020202020204" pitchFamily="34" charset="0"/>
            </a:endParaRPr>
          </a:p>
        </p:txBody>
      </p:sp>
      <p:sp>
        <p:nvSpPr>
          <p:cNvPr id="4" name="Dian numeron paikkamerkki 3"/>
          <p:cNvSpPr>
            <a:spLocks noGrp="1"/>
          </p:cNvSpPr>
          <p:nvPr>
            <p:ph type="sldNum" sz="quarter" idx="5"/>
          </p:nvPr>
        </p:nvSpPr>
        <p:spPr/>
        <p:txBody>
          <a:bodyPr/>
          <a:lstStyle/>
          <a:p>
            <a:pPr algn="l" rtl="0"/>
            <a:fld id="{485454F5-3329-49F4-A0E6-BBA86585A2E4}" type="slidenum">
              <a:rPr/>
              <a:t>6</a:t>
            </a:fld>
            <a:endParaRPr lang="en-gb" dirty="0"/>
          </a:p>
        </p:txBody>
      </p:sp>
    </p:spTree>
    <p:extLst>
      <p:ext uri="{BB962C8B-B14F-4D97-AF65-F5344CB8AC3E}">
        <p14:creationId xmlns:p14="http://schemas.microsoft.com/office/powerpoint/2010/main" val="967116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9E1E1-C6DD-CC9D-DBD3-B529CBC9CE97}"/>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C0269C10-7434-E31B-F383-30655DEA807E}"/>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D6C55E3B-94E0-7776-F642-7B862FCEBC14}"/>
              </a:ext>
            </a:extLst>
          </p:cNvPr>
          <p:cNvSpPr>
            <a:spLocks noGrp="1"/>
          </p:cNvSpPr>
          <p:nvPr>
            <p:ph type="body" idx="1"/>
          </p:nvPr>
        </p:nvSpPr>
        <p:spPr/>
        <p:txBody>
          <a:bodyPr/>
          <a:lstStyle/>
          <a:p>
            <a:pPr algn="l" rtl="0" fontAlgn="base">
              <a:buFont typeface="Arial" panose="020B0604020202020204" pitchFamily="34" charset="0"/>
              <a:buChar char="•"/>
            </a:pPr>
            <a:r>
              <a:rPr lang="en-gb" sz="1800" b="0" i="0" u="none" strike="noStrike" baseline="0" dirty="0">
                <a:solidFill>
                  <a:srgbClr val="000000"/>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The goal is to attract and take advantage of new opportunities while supporting current success and growth. </a:t>
            </a:r>
          </a:p>
          <a:p>
            <a:pPr algn="l" rtl="0" fontAlgn="base">
              <a:buFont typeface="Arial" panose="020B0604020202020204" pitchFamily="34" charset="0"/>
              <a:buChar char="•"/>
            </a:pPr>
            <a:r>
              <a:rPr lang="en-gb" sz="1800" b="0" i="0" u="none" strike="noStrike" baseline="0" dirty="0">
                <a:solidFill>
                  <a:srgbClr val="000000"/>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The focus is both on accelerating the success of companies already operating in the region and on attracting new growth drivers and companies to the region.</a:t>
            </a:r>
          </a:p>
          <a:p>
            <a:pPr algn="l" rtl="0" fontAlgn="base">
              <a:buFont typeface="Arial" panose="020B0604020202020204" pitchFamily="34" charset="0"/>
              <a:buChar char="•"/>
            </a:pPr>
            <a:r>
              <a:rPr lang="en-gb" sz="1800" b="0" i="0" u="none" strike="noStrike" baseline="0" dirty="0">
                <a:solidFill>
                  <a:srgbClr val="000000"/>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Means of achieving intelligent growth include promoting technological focal points, critical breakthrough technologies and commercializable innovations. It is also essential to promote megatrends, the green transition, and the opportunities offered by artificial intelligence, as well as to support the acquisition of financing. </a:t>
            </a:r>
          </a:p>
          <a:p>
            <a:pPr algn="l" rtl="0" fontAlgn="base">
              <a:buFont typeface="Arial" panose="020B0604020202020204" pitchFamily="34" charset="0"/>
              <a:buChar char="•"/>
            </a:pPr>
            <a:r>
              <a:rPr lang="en-gb" sz="1800" b="0" i="0" u="none" strike="noStrike" baseline="0" dirty="0">
                <a:solidFill>
                  <a:srgbClr val="000000"/>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There are already clusters with turnovers in the billions; in addition, there are smaller sectors with significant economic potential.</a:t>
            </a:r>
          </a:p>
        </p:txBody>
      </p:sp>
      <p:sp>
        <p:nvSpPr>
          <p:cNvPr id="4" name="Dian numeron paikkamerkki 3">
            <a:extLst>
              <a:ext uri="{FF2B5EF4-FFF2-40B4-BE49-F238E27FC236}">
                <a16:creationId xmlns:a16="http://schemas.microsoft.com/office/drawing/2014/main" id="{C3E00617-26E9-FCD2-494D-AF9B18592024}"/>
              </a:ext>
            </a:extLst>
          </p:cNvPr>
          <p:cNvSpPr>
            <a:spLocks noGrp="1"/>
          </p:cNvSpPr>
          <p:nvPr>
            <p:ph type="sldNum" sz="quarter" idx="5"/>
          </p:nvPr>
        </p:nvSpPr>
        <p:spPr/>
        <p:txBody>
          <a:bodyPr/>
          <a:lstStyle/>
          <a:p>
            <a:pPr algn="l" rtl="0"/>
            <a:fld id="{485454F5-3329-49F4-A0E6-BBA86585A2E4}" type="slidenum">
              <a:rPr/>
              <a:t>8</a:t>
            </a:fld>
            <a:endParaRPr lang="en-gb" dirty="0"/>
          </a:p>
        </p:txBody>
      </p:sp>
    </p:spTree>
    <p:extLst>
      <p:ext uri="{BB962C8B-B14F-4D97-AF65-F5344CB8AC3E}">
        <p14:creationId xmlns:p14="http://schemas.microsoft.com/office/powerpoint/2010/main" val="3888955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fontAlgn="base">
              <a:buFont typeface="Arial" panose="020B0604020202020204" pitchFamily="34" charset="0"/>
              <a:buChar char="•"/>
            </a:pPr>
            <a:r>
              <a:rPr lang="en-gb" sz="18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The objective includes the development and provision of effective, value-generating business services through extensive regional cooperation.</a:t>
            </a:r>
            <a:endParaRPr lang="en-gb" sz="1800" b="0"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baseline="0" dirty="0">
                <a:solidFill>
                  <a:srgbClr val="000000"/>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the heart of the range of services is an impressive regional service package and intelligent, needs-based service guidance. </a:t>
            </a:r>
          </a:p>
          <a:p>
            <a:pPr algn="l" rtl="0" fontAlgn="base">
              <a:buFont typeface="Arial" panose="020B0604020202020204" pitchFamily="34" charset="0"/>
              <a:buChar char="•"/>
            </a:pPr>
            <a:r>
              <a:rPr lang="en-gb" sz="1800" b="0" i="0" u="none" strike="noStrike" baseline="0" dirty="0">
                <a:solidFill>
                  <a:srgbClr val="000000"/>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Future business services will be strongly data-driven. </a:t>
            </a:r>
            <a:r>
              <a:rPr lang="en-gb" sz="18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a:r>
            <a:endParaRPr lang="en-gb" sz="1800" b="0"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baseline="0" dirty="0">
                <a:solidFill>
                  <a:srgbClr val="000000"/>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The region's business services cover everything from starting a business to achieving international success. </a:t>
            </a:r>
          </a:p>
          <a:p>
            <a:pPr algn="l" rtl="0" fontAlgn="base">
              <a:buFont typeface="Arial" panose="020B0604020202020204" pitchFamily="34" charset="0"/>
              <a:buChar char="•"/>
            </a:pPr>
            <a:r>
              <a:rPr lang="en-gb" sz="1800" b="0" i="0" u="none" strike="noStrike" baseline="0" dirty="0">
                <a:solidFill>
                  <a:srgbClr val="000000"/>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Research, development, innovation, and testing environments provide the conditions for developing solutions that generate growth.</a:t>
            </a:r>
          </a:p>
          <a:p>
            <a:pPr algn="l" rtl="0" fontAlgn="base">
              <a:buFont typeface="Arial" panose="020B0604020202020204" pitchFamily="34" charset="0"/>
              <a:buChar char="•"/>
            </a:pPr>
            <a:r>
              <a:rPr lang="en-gb" sz="1800" b="0" i="0" u="none" strike="noStrike" baseline="0" dirty="0">
                <a:solidFill>
                  <a:srgbClr val="000000"/>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Ensuring growth requires supporting a diverse economic structure and promoting business opportunities on a broad scale.</a:t>
            </a:r>
          </a:p>
        </p:txBody>
      </p:sp>
      <p:sp>
        <p:nvSpPr>
          <p:cNvPr id="4" name="Dian numeron paikkamerkki 3"/>
          <p:cNvSpPr>
            <a:spLocks noGrp="1"/>
          </p:cNvSpPr>
          <p:nvPr>
            <p:ph type="sldNum" sz="quarter" idx="5"/>
          </p:nvPr>
        </p:nvSpPr>
        <p:spPr/>
        <p:txBody>
          <a:bodyPr/>
          <a:lstStyle/>
          <a:p>
            <a:pPr algn="l" rtl="0"/>
            <a:fld id="{485454F5-3329-49F4-A0E6-BBA86585A2E4}" type="slidenum">
              <a:rPr/>
              <a:t>11</a:t>
            </a:fld>
            <a:endParaRPr lang="en-gb" dirty="0"/>
          </a:p>
        </p:txBody>
      </p:sp>
    </p:spTree>
    <p:extLst>
      <p:ext uri="{BB962C8B-B14F-4D97-AF65-F5344CB8AC3E}">
        <p14:creationId xmlns:p14="http://schemas.microsoft.com/office/powerpoint/2010/main" val="2746066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fontAlgn="base">
              <a:buFont typeface="Arial" panose="020B0604020202020204" pitchFamily="34" charset="0"/>
              <a:buChar char="•"/>
            </a:pPr>
            <a:r>
              <a:rPr lang="en-gb" sz="18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Strong regional collaboration must be nurtured and further developed. Promoting regional collaboration enables value-generating business services and accelerates the growth of economic activity. </a:t>
            </a:r>
            <a:endParaRPr lang="en-gb" sz="1800" b="0"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baseline="0" dirty="0">
                <a:solidFill>
                  <a:srgbClr val="000000"/>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Promoting regional collaboration, smooth processes, and common rules is essential. </a:t>
            </a:r>
          </a:p>
          <a:p>
            <a:pPr algn="l" rtl="0" fontAlgn="base">
              <a:buFont typeface="Arial" panose="020B0604020202020204" pitchFamily="34" charset="0"/>
              <a:buChar char="•"/>
            </a:pPr>
            <a:r>
              <a:rPr lang="en-gb" sz="1800" b="0" i="0" u="none" strike="noStrike" baseline="0" dirty="0">
                <a:solidFill>
                  <a:srgbClr val="000000"/>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Promoting collaboration between regions and benchmarking support the maintenance of a pioneering position, also on an international level. </a:t>
            </a:r>
          </a:p>
          <a:p>
            <a:pPr algn="just" rtl="0" fontAlgn="base">
              <a:buFont typeface="Arial" panose="020B0604020202020204" pitchFamily="34" charset="0"/>
              <a:buChar char="•"/>
            </a:pPr>
            <a:r>
              <a:rPr lang="en-gb" sz="1800" b="0" i="0" u="none" strike="noStrike" baseline="0" dirty="0">
                <a:solidFill>
                  <a:srgbClr val="000000"/>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It is important to engage stakeholders, engage in joint proactive advocacy, develop structures, and take advantage of their potential. A new focus in cooperation is promoting preparedness in business and industry.</a:t>
            </a:r>
          </a:p>
        </p:txBody>
      </p:sp>
      <p:sp>
        <p:nvSpPr>
          <p:cNvPr id="4" name="Dian numeron paikkamerkki 3"/>
          <p:cNvSpPr>
            <a:spLocks noGrp="1"/>
          </p:cNvSpPr>
          <p:nvPr>
            <p:ph type="sldNum" sz="quarter" idx="5"/>
          </p:nvPr>
        </p:nvSpPr>
        <p:spPr/>
        <p:txBody>
          <a:bodyPr/>
          <a:lstStyle/>
          <a:p>
            <a:pPr algn="l" rtl="0"/>
            <a:fld id="{485454F5-3329-49F4-A0E6-BBA86585A2E4}" type="slidenum">
              <a:rPr/>
              <a:t>12</a:t>
            </a:fld>
            <a:endParaRPr lang="en-gb" dirty="0"/>
          </a:p>
        </p:txBody>
      </p:sp>
    </p:spTree>
    <p:extLst>
      <p:ext uri="{BB962C8B-B14F-4D97-AF65-F5344CB8AC3E}">
        <p14:creationId xmlns:p14="http://schemas.microsoft.com/office/powerpoint/2010/main" val="3700377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fontAlgn="base">
              <a:buFont typeface="Arial" panose="020B0604020202020204" pitchFamily="34" charset="0"/>
              <a:buChar char="•"/>
            </a:pPr>
            <a:r>
              <a:rPr lang="en-gb" sz="1800" b="0" i="0" u="none" strike="noStrike" baseline="0" dirty="0">
                <a:solidFill>
                  <a:srgbClr val="000000"/>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The objective emphasizes the need to ensure future expertise. The focus is not only on attracting and retaining international talent, but also on increasing the receptiveness of companies. </a:t>
            </a:r>
          </a:p>
          <a:p>
            <a:pPr algn="l" rtl="0" fontAlgn="base">
              <a:buFont typeface="Arial" panose="020B0604020202020204" pitchFamily="34" charset="0"/>
              <a:buChar char="•"/>
            </a:pPr>
            <a:r>
              <a:rPr lang="en-gb" sz="1800" b="0" i="0" u="none" strike="noStrike" baseline="0" dirty="0">
                <a:solidFill>
                  <a:srgbClr val="000000"/>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The number of international</a:t>
            </a:r>
            <a:r>
              <a:rPr lang="en-gb" sz="1800" b="0" i="0" u="none" strike="noStrike" baseline="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workers who generate innovation will also increase; investing in the innovation ecosystem will ensure intelligent growth. </a:t>
            </a:r>
          </a:p>
          <a:p>
            <a:pPr algn="l" rtl="0" fontAlgn="base">
              <a:buFont typeface="Arial" panose="020B0604020202020204" pitchFamily="34" charset="0"/>
              <a:buChar char="•"/>
            </a:pPr>
            <a:r>
              <a:rPr lang="en-gb" sz="1800" b="0" i="0" u="none" strike="noStrike" baseline="0" dirty="0">
                <a:solidFill>
                  <a:srgbClr val="000000"/>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Anticipating future skill needs and providing training that meets the needs of working life will ensure the success of future generations. It is also important to nurture the appeal of the region's leading industries.</a:t>
            </a:r>
          </a:p>
          <a:p>
            <a:pPr algn="l" rtl="0" fontAlgn="base">
              <a:buFont typeface="Arial" panose="020B0604020202020204" pitchFamily="34" charset="0"/>
              <a:buChar char="•"/>
            </a:pPr>
            <a:r>
              <a:rPr lang="en-gb" sz="1800" b="0" i="0" u="none" strike="noStrike" baseline="0" dirty="0">
                <a:solidFill>
                  <a:srgbClr val="000000"/>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The aim is to increase the number of jobs in the city region and to ensure that education and skills meet the needs of the labour market.</a:t>
            </a:r>
          </a:p>
        </p:txBody>
      </p:sp>
      <p:sp>
        <p:nvSpPr>
          <p:cNvPr id="4" name="Dian numeron paikkamerkki 3"/>
          <p:cNvSpPr>
            <a:spLocks noGrp="1"/>
          </p:cNvSpPr>
          <p:nvPr>
            <p:ph type="sldNum" sz="quarter" idx="5"/>
          </p:nvPr>
        </p:nvSpPr>
        <p:spPr/>
        <p:txBody>
          <a:bodyPr/>
          <a:lstStyle/>
          <a:p>
            <a:pPr algn="l" rtl="0"/>
            <a:fld id="{485454F5-3329-49F4-A0E6-BBA86585A2E4}" type="slidenum">
              <a:rPr/>
              <a:t>13</a:t>
            </a:fld>
            <a:endParaRPr lang="en-gb" dirty="0"/>
          </a:p>
        </p:txBody>
      </p:sp>
    </p:spTree>
    <p:extLst>
      <p:ext uri="{BB962C8B-B14F-4D97-AF65-F5344CB8AC3E}">
        <p14:creationId xmlns:p14="http://schemas.microsoft.com/office/powerpoint/2010/main" val="3082213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fontAlgn="base">
              <a:buFont typeface="Arial" panose="020B0604020202020204" pitchFamily="34" charset="0"/>
              <a:buChar char="•"/>
            </a:pPr>
            <a:r>
              <a:rPr lang="en-gb" sz="1800" b="0" i="0" u="none" strike="noStrike" baseline="0" dirty="0">
                <a:solidFill>
                  <a:srgbClr val="000000"/>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Its own niche – From a business perspective, a visible and desirable region does not just happen “on the side”; special effort must be made to achieve it.</a:t>
            </a:r>
          </a:p>
          <a:p>
            <a:pPr algn="l" rtl="0" fontAlgn="base">
              <a:buFont typeface="Arial" panose="020B0604020202020204" pitchFamily="34" charset="0"/>
              <a:buChar char="•"/>
            </a:pPr>
            <a:r>
              <a:rPr lang="en-gb" sz="1800" b="0" i="0" u="none" strike="noStrike" baseline="0" dirty="0">
                <a:solidFill>
                  <a:srgbClr val="000000"/>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The objective focuses on developing Finland's most attractive business area and operating environment. We are Finland's most desirable place to live; we also want to profile ourselves as the primary choice for business in the eyes of companies. </a:t>
            </a:r>
          </a:p>
          <a:p>
            <a:pPr algn="l" rtl="0" fontAlgn="base">
              <a:buFont typeface="Arial" panose="020B0604020202020204" pitchFamily="34" charset="0"/>
              <a:buChar char="•"/>
            </a:pPr>
            <a:r>
              <a:rPr lang="en-gb" sz="1800" b="0" i="0" u="none" strike="noStrike" baseline="0" dirty="0">
                <a:solidFill>
                  <a:srgbClr val="000000"/>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 visible and desirable region creates the foundation for achieving other goals. However, a world-class region cannot be built by developing just one aspect, which is why the range of measures includes a wide spectrum of issues that are critical not only from the perspective of business, but also from the perspective of living and "enchanting everyday life." </a:t>
            </a:r>
          </a:p>
          <a:p>
            <a:pPr algn="l" rtl="0" fontAlgn="base">
              <a:buFont typeface="Arial" panose="020B0604020202020204" pitchFamily="34" charset="0"/>
              <a:buChar char="•"/>
            </a:pPr>
            <a:r>
              <a:rPr lang="en-gb" sz="1800" b="0" i="0" u="none" strike="noStrike" baseline="0" dirty="0">
                <a:solidFill>
                  <a:srgbClr val="000000"/>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We are already world class in soft dimensions. Safety, accessibility, and image are key factors in the region's appeal and retention power. Promoting responsibility and well-being, urban development, and location concepts play an important role. </a:t>
            </a:r>
          </a:p>
        </p:txBody>
      </p:sp>
      <p:sp>
        <p:nvSpPr>
          <p:cNvPr id="4" name="Dian numeron paikkamerkki 3"/>
          <p:cNvSpPr>
            <a:spLocks noGrp="1"/>
          </p:cNvSpPr>
          <p:nvPr>
            <p:ph type="sldNum" sz="quarter" idx="5"/>
          </p:nvPr>
        </p:nvSpPr>
        <p:spPr/>
        <p:txBody>
          <a:bodyPr/>
          <a:lstStyle/>
          <a:p>
            <a:pPr algn="l" rtl="0"/>
            <a:fld id="{485454F5-3329-49F4-A0E6-BBA86585A2E4}" type="slidenum">
              <a:rPr/>
              <a:t>14</a:t>
            </a:fld>
            <a:endParaRPr lang="en-gb" dirty="0"/>
          </a:p>
        </p:txBody>
      </p:sp>
    </p:spTree>
    <p:extLst>
      <p:ext uri="{BB962C8B-B14F-4D97-AF65-F5344CB8AC3E}">
        <p14:creationId xmlns:p14="http://schemas.microsoft.com/office/powerpoint/2010/main" val="2630696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675CEE-8B39-0EA0-312E-0994DEC0ED4E}"/>
              </a:ext>
            </a:extLst>
          </p:cNvPr>
          <p:cNvSpPr>
            <a:spLocks noGrp="1"/>
          </p:cNvSpPr>
          <p:nvPr>
            <p:ph type="ctrTitle"/>
          </p:nvPr>
        </p:nvSpPr>
        <p:spPr>
          <a:xfrm>
            <a:off x="1524000" y="1122363"/>
            <a:ext cx="9144000" cy="2387600"/>
          </a:xfrm>
        </p:spPr>
        <p:txBody>
          <a:bodyPr anchor="b"/>
          <a:lstStyle>
            <a:lvl1pPr algn="ct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4FF658B9-1F6F-C134-B19D-C49ABAE94A26}"/>
              </a:ext>
            </a:extLst>
          </p:cNvPr>
          <p:cNvSpPr>
            <a:spLocks noGrp="1"/>
          </p:cNvSpPr>
          <p:nvPr>
            <p:ph type="subTitle" idx="1"/>
          </p:nvPr>
        </p:nvSpPr>
        <p:spPr>
          <a:xfrm>
            <a:off x="1524000" y="4031672"/>
            <a:ext cx="9144000" cy="1472541"/>
          </a:xfrm>
        </p:spPr>
        <p:txBody>
          <a:bodyPr>
            <a:norm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6" name="Dian numeron paikkamerkki 5">
            <a:extLst>
              <a:ext uri="{FF2B5EF4-FFF2-40B4-BE49-F238E27FC236}">
                <a16:creationId xmlns:a16="http://schemas.microsoft.com/office/drawing/2014/main" id="{AD2A2A52-1BEE-8760-171C-791DDB1F6A83}"/>
              </a:ext>
            </a:extLst>
          </p:cNvPr>
          <p:cNvSpPr>
            <a:spLocks noGrp="1"/>
          </p:cNvSpPr>
          <p:nvPr>
            <p:ph type="sldNum" sz="quarter" idx="12"/>
          </p:nvPr>
        </p:nvSpPr>
        <p:spPr/>
        <p:txBody>
          <a:bodyPr/>
          <a:lstStyle/>
          <a:p>
            <a:fld id="{FE60D538-0EB9-45C6-BE74-BCF7B37C5DA3}" type="slidenum">
              <a:rPr lang="fi-FI" smtClean="0"/>
              <a:t>‹#›</a:t>
            </a:fld>
            <a:endParaRPr lang="fi-FI"/>
          </a:p>
        </p:txBody>
      </p:sp>
    </p:spTree>
    <p:extLst>
      <p:ext uri="{BB962C8B-B14F-4D97-AF65-F5344CB8AC3E}">
        <p14:creationId xmlns:p14="http://schemas.microsoft.com/office/powerpoint/2010/main" val="1923416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7DEB3A-0B4D-1F56-EBFB-F347CF914BDC}"/>
              </a:ext>
            </a:extLst>
          </p:cNvPr>
          <p:cNvSpPr>
            <a:spLocks noGrp="1"/>
          </p:cNvSpPr>
          <p:nvPr>
            <p:ph type="title"/>
          </p:nvPr>
        </p:nvSpPr>
        <p:spPr/>
        <p:txBody>
          <a:bodyPr/>
          <a:lstStyle>
            <a:lvl1pPr>
              <a:defRPr>
                <a:solidFill>
                  <a:srgbClr val="397368"/>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295EC394-41FC-5FB7-FA53-E48E044AB331}"/>
              </a:ext>
            </a:extLst>
          </p:cNvPr>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ian numeron paikkamerkki 5">
            <a:extLst>
              <a:ext uri="{FF2B5EF4-FFF2-40B4-BE49-F238E27FC236}">
                <a16:creationId xmlns:a16="http://schemas.microsoft.com/office/drawing/2014/main" id="{BAD7E2FF-7F42-0634-058D-5E272087285E}"/>
              </a:ext>
            </a:extLst>
          </p:cNvPr>
          <p:cNvSpPr>
            <a:spLocks noGrp="1"/>
          </p:cNvSpPr>
          <p:nvPr>
            <p:ph type="sldNum" sz="quarter" idx="12"/>
          </p:nvPr>
        </p:nvSpPr>
        <p:spPr/>
        <p:txBody>
          <a:bodyPr/>
          <a:lstStyle/>
          <a:p>
            <a:fld id="{FE60D538-0EB9-45C6-BE74-BCF7B37C5DA3}" type="slidenum">
              <a:rPr lang="fi-FI" smtClean="0"/>
              <a:t>‹#›</a:t>
            </a:fld>
            <a:endParaRPr lang="fi-FI"/>
          </a:p>
        </p:txBody>
      </p:sp>
    </p:spTree>
    <p:extLst>
      <p:ext uri="{BB962C8B-B14F-4D97-AF65-F5344CB8AC3E}">
        <p14:creationId xmlns:p14="http://schemas.microsoft.com/office/powerpoint/2010/main" val="32426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B0B8261F-BD9A-CB51-FA92-7E7F4DF13450}"/>
              </a:ext>
            </a:extLst>
          </p:cNvPr>
          <p:cNvSpPr/>
          <p:nvPr userDrawn="1"/>
        </p:nvSpPr>
        <p:spPr>
          <a:xfrm>
            <a:off x="-46383" y="-59635"/>
            <a:ext cx="12351026" cy="6997148"/>
          </a:xfrm>
          <a:prstGeom prst="rect">
            <a:avLst/>
          </a:prstGeom>
          <a:solidFill>
            <a:srgbClr val="E8F7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E7DEB3A-0B4D-1F56-EBFB-F347CF914BD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95EC394-41FC-5FB7-FA53-E48E044AB331}"/>
              </a:ext>
            </a:extLst>
          </p:cNvPr>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ian numeron paikkamerkki 5">
            <a:extLst>
              <a:ext uri="{FF2B5EF4-FFF2-40B4-BE49-F238E27FC236}">
                <a16:creationId xmlns:a16="http://schemas.microsoft.com/office/drawing/2014/main" id="{BAD7E2FF-7F42-0634-058D-5E272087285E}"/>
              </a:ext>
            </a:extLst>
          </p:cNvPr>
          <p:cNvSpPr>
            <a:spLocks noGrp="1"/>
          </p:cNvSpPr>
          <p:nvPr>
            <p:ph type="sldNum" sz="quarter" idx="12"/>
          </p:nvPr>
        </p:nvSpPr>
        <p:spPr/>
        <p:txBody>
          <a:bodyPr/>
          <a:lstStyle/>
          <a:p>
            <a:fld id="{FE60D538-0EB9-45C6-BE74-BCF7B37C5DA3}" type="slidenum">
              <a:rPr lang="fi-FI" smtClean="0"/>
              <a:t>‹#›</a:t>
            </a:fld>
            <a:endParaRPr lang="fi-FI"/>
          </a:p>
        </p:txBody>
      </p:sp>
      <p:pic>
        <p:nvPicPr>
          <p:cNvPr id="5" name="Sisällön paikkamerkki 4" descr="Kuva, joka sisältää kohteen teksti, Fontti, Grafiikka, kuvakaappaus&#10;&#10;Tekoälyn generoima sisältö voi olla virheellistä.">
            <a:extLst>
              <a:ext uri="{FF2B5EF4-FFF2-40B4-BE49-F238E27FC236}">
                <a16:creationId xmlns:a16="http://schemas.microsoft.com/office/drawing/2014/main" id="{14B6B552-641F-D98B-D380-79A217E2979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119521"/>
            <a:ext cx="1558783" cy="696913"/>
          </a:xfrm>
          <a:prstGeom prst="rect">
            <a:avLst/>
          </a:prstGeom>
        </p:spPr>
      </p:pic>
    </p:spTree>
    <p:extLst>
      <p:ext uri="{BB962C8B-B14F-4D97-AF65-F5344CB8AC3E}">
        <p14:creationId xmlns:p14="http://schemas.microsoft.com/office/powerpoint/2010/main" val="34031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C563A4-1B6E-649F-B588-1847B22AA399}"/>
              </a:ext>
            </a:extLst>
          </p:cNvPr>
          <p:cNvSpPr>
            <a:spLocks noGrp="1"/>
          </p:cNvSpPr>
          <p:nvPr>
            <p:ph type="title"/>
          </p:nvPr>
        </p:nvSpPr>
        <p:spPr>
          <a:xfrm>
            <a:off x="831850" y="1709738"/>
            <a:ext cx="10515600" cy="2852737"/>
          </a:xfrm>
        </p:spPr>
        <p:txBody>
          <a:bodyPr anchor="b">
            <a:normAutofit/>
          </a:bodyPr>
          <a:lstStyle>
            <a:lvl1pP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1C87A448-EF54-D812-7D01-E794FF754A9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dirty="0"/>
              <a:t>Muokkaa tekstin perustyylejä napsauttamalla</a:t>
            </a:r>
          </a:p>
        </p:txBody>
      </p:sp>
      <p:sp>
        <p:nvSpPr>
          <p:cNvPr id="6" name="Dian numeron paikkamerkki 5">
            <a:extLst>
              <a:ext uri="{FF2B5EF4-FFF2-40B4-BE49-F238E27FC236}">
                <a16:creationId xmlns:a16="http://schemas.microsoft.com/office/drawing/2014/main" id="{13B0956B-5156-4078-5E3D-EB854A21C0C7}"/>
              </a:ext>
            </a:extLst>
          </p:cNvPr>
          <p:cNvSpPr>
            <a:spLocks noGrp="1"/>
          </p:cNvSpPr>
          <p:nvPr>
            <p:ph type="sldNum" sz="quarter" idx="12"/>
          </p:nvPr>
        </p:nvSpPr>
        <p:spPr/>
        <p:txBody>
          <a:bodyPr/>
          <a:lstStyle/>
          <a:p>
            <a:fld id="{FE60D538-0EB9-45C6-BE74-BCF7B37C5DA3}" type="slidenum">
              <a:rPr lang="fi-FI" smtClean="0"/>
              <a:t>‹#›</a:t>
            </a:fld>
            <a:endParaRPr lang="fi-FI"/>
          </a:p>
        </p:txBody>
      </p:sp>
    </p:spTree>
    <p:extLst>
      <p:ext uri="{BB962C8B-B14F-4D97-AF65-F5344CB8AC3E}">
        <p14:creationId xmlns:p14="http://schemas.microsoft.com/office/powerpoint/2010/main" val="1635997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74C816-70B1-0C4A-923F-63234E15BA65}"/>
              </a:ext>
            </a:extLst>
          </p:cNvPr>
          <p:cNvSpPr>
            <a:spLocks noGrp="1"/>
          </p:cNvSpPr>
          <p:nvPr>
            <p:ph type="title"/>
          </p:nvPr>
        </p:nvSpPr>
        <p:spPr>
          <a:xfrm>
            <a:off x="765824" y="868017"/>
            <a:ext cx="4076769" cy="4873626"/>
          </a:xfrm>
        </p:spPr>
        <p:txBody>
          <a:bodyPr anchor="ctr" anchorCtr="0">
            <a:normAutofit/>
          </a:bodyPr>
          <a:lstStyle>
            <a:lvl1pPr>
              <a:defRPr sz="3600">
                <a:solidFill>
                  <a:srgbClr val="397368"/>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Kuvan paikkamerkki 2">
            <a:extLst>
              <a:ext uri="{FF2B5EF4-FFF2-40B4-BE49-F238E27FC236}">
                <a16:creationId xmlns:a16="http://schemas.microsoft.com/office/drawing/2014/main" id="{8FB81431-FCD7-9054-BACA-A2D09C62B17B}"/>
              </a:ext>
            </a:extLst>
          </p:cNvPr>
          <p:cNvSpPr>
            <a:spLocks noGrp="1"/>
          </p:cNvSpPr>
          <p:nvPr>
            <p:ph type="pic" idx="1"/>
          </p:nvPr>
        </p:nvSpPr>
        <p:spPr>
          <a:xfrm>
            <a:off x="5183188" y="86153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7" name="Dian numeron paikkamerkki 6">
            <a:extLst>
              <a:ext uri="{FF2B5EF4-FFF2-40B4-BE49-F238E27FC236}">
                <a16:creationId xmlns:a16="http://schemas.microsoft.com/office/drawing/2014/main" id="{BE984D72-836D-AF12-0A9B-C18AEA0851D7}"/>
              </a:ext>
            </a:extLst>
          </p:cNvPr>
          <p:cNvSpPr>
            <a:spLocks noGrp="1"/>
          </p:cNvSpPr>
          <p:nvPr>
            <p:ph type="sldNum" sz="quarter" idx="12"/>
          </p:nvPr>
        </p:nvSpPr>
        <p:spPr/>
        <p:txBody>
          <a:bodyPr/>
          <a:lstStyle/>
          <a:p>
            <a:fld id="{FE60D538-0EB9-45C6-BE74-BCF7B37C5DA3}" type="slidenum">
              <a:rPr lang="fi-FI" smtClean="0"/>
              <a:t>‹#›</a:t>
            </a:fld>
            <a:endParaRPr lang="fi-FI"/>
          </a:p>
        </p:txBody>
      </p:sp>
    </p:spTree>
    <p:extLst>
      <p:ext uri="{BB962C8B-B14F-4D97-AF65-F5344CB8AC3E}">
        <p14:creationId xmlns:p14="http://schemas.microsoft.com/office/powerpoint/2010/main" val="3296997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6ADDDC-108D-145E-73FE-E84DF3EB4EA0}"/>
              </a:ext>
            </a:extLst>
          </p:cNvPr>
          <p:cNvSpPr>
            <a:spLocks noGrp="1"/>
          </p:cNvSpPr>
          <p:nvPr>
            <p:ph type="title"/>
          </p:nvPr>
        </p:nvSpPr>
        <p:spPr>
          <a:xfrm>
            <a:off x="698589" y="841510"/>
            <a:ext cx="5766421" cy="1188996"/>
          </a:xfrm>
        </p:spPr>
        <p:txBody>
          <a:bodyPr anchor="b">
            <a:normAutofit/>
          </a:bodyPr>
          <a:lstStyle>
            <a:lvl1pPr>
              <a:defRPr sz="4000">
                <a:solidFill>
                  <a:srgbClr val="397368"/>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405D63AF-49C2-2CDC-3A6B-592EA4F45B69}"/>
              </a:ext>
            </a:extLst>
          </p:cNvPr>
          <p:cNvSpPr>
            <a:spLocks noGrp="1"/>
          </p:cNvSpPr>
          <p:nvPr>
            <p:ph idx="1"/>
          </p:nvPr>
        </p:nvSpPr>
        <p:spPr>
          <a:xfrm>
            <a:off x="698589" y="2238935"/>
            <a:ext cx="5766421" cy="3658283"/>
          </a:xfrm>
        </p:spPr>
        <p:txBody>
          <a:bodyPr/>
          <a:lstStyle>
            <a:lvl1pPr>
              <a:defRPr sz="1700"/>
            </a:lvl1pPr>
            <a:lvl2pPr>
              <a:defRPr sz="1500"/>
            </a:lvl2pPr>
            <a:lvl3pPr>
              <a:defRPr sz="1300"/>
            </a:lvl3pPr>
            <a:lvl4pPr>
              <a:defRPr sz="1100"/>
            </a:lvl4pPr>
            <a:lvl5pPr>
              <a:defRPr sz="900"/>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Dian numeron paikkamerkki 6">
            <a:extLst>
              <a:ext uri="{FF2B5EF4-FFF2-40B4-BE49-F238E27FC236}">
                <a16:creationId xmlns:a16="http://schemas.microsoft.com/office/drawing/2014/main" id="{019C79E2-DE00-5496-C81C-2FB9F9AE6114}"/>
              </a:ext>
            </a:extLst>
          </p:cNvPr>
          <p:cNvSpPr>
            <a:spLocks noGrp="1"/>
          </p:cNvSpPr>
          <p:nvPr>
            <p:ph type="sldNum" sz="quarter" idx="12"/>
          </p:nvPr>
        </p:nvSpPr>
        <p:spPr/>
        <p:txBody>
          <a:bodyPr/>
          <a:lstStyle/>
          <a:p>
            <a:fld id="{FE60D538-0EB9-45C6-BE74-BCF7B37C5DA3}" type="slidenum">
              <a:rPr lang="fi-FI" smtClean="0"/>
              <a:t>‹#›</a:t>
            </a:fld>
            <a:endParaRPr lang="fi-FI"/>
          </a:p>
        </p:txBody>
      </p:sp>
    </p:spTree>
    <p:extLst>
      <p:ext uri="{BB962C8B-B14F-4D97-AF65-F5344CB8AC3E}">
        <p14:creationId xmlns:p14="http://schemas.microsoft.com/office/powerpoint/2010/main" val="2264194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6ADDDC-108D-145E-73FE-E84DF3EB4EA0}"/>
              </a:ext>
            </a:extLst>
          </p:cNvPr>
          <p:cNvSpPr>
            <a:spLocks noGrp="1"/>
          </p:cNvSpPr>
          <p:nvPr>
            <p:ph type="title"/>
          </p:nvPr>
        </p:nvSpPr>
        <p:spPr>
          <a:xfrm>
            <a:off x="705971" y="428701"/>
            <a:ext cx="10942863" cy="887506"/>
          </a:xfrm>
        </p:spPr>
        <p:txBody>
          <a:bodyPr anchor="b" anchorCtr="0">
            <a:normAutofit/>
          </a:bodyPr>
          <a:lstStyle>
            <a:lvl1pPr>
              <a:defRPr sz="4000">
                <a:solidFill>
                  <a:srgbClr val="397368"/>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405D63AF-49C2-2CDC-3A6B-592EA4F45B69}"/>
              </a:ext>
            </a:extLst>
          </p:cNvPr>
          <p:cNvSpPr>
            <a:spLocks noGrp="1"/>
          </p:cNvSpPr>
          <p:nvPr>
            <p:ph idx="1"/>
          </p:nvPr>
        </p:nvSpPr>
        <p:spPr>
          <a:xfrm>
            <a:off x="5882413" y="1700784"/>
            <a:ext cx="5766421" cy="4287874"/>
          </a:xfrm>
        </p:spPr>
        <p:txBody>
          <a:bodyPr/>
          <a:lstStyle>
            <a:lvl1pPr>
              <a:defRPr sz="1700"/>
            </a:lvl1pPr>
            <a:lvl2pPr>
              <a:defRPr sz="1500"/>
            </a:lvl2pPr>
            <a:lvl3pPr>
              <a:defRPr sz="1300"/>
            </a:lvl3pPr>
            <a:lvl4pPr>
              <a:defRPr sz="1100"/>
            </a:lvl4pPr>
            <a:lvl5pPr>
              <a:defRPr sz="900"/>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Dian numeron paikkamerkki 6">
            <a:extLst>
              <a:ext uri="{FF2B5EF4-FFF2-40B4-BE49-F238E27FC236}">
                <a16:creationId xmlns:a16="http://schemas.microsoft.com/office/drawing/2014/main" id="{019C79E2-DE00-5496-C81C-2FB9F9AE6114}"/>
              </a:ext>
            </a:extLst>
          </p:cNvPr>
          <p:cNvSpPr>
            <a:spLocks noGrp="1"/>
          </p:cNvSpPr>
          <p:nvPr>
            <p:ph type="sldNum" sz="quarter" idx="12"/>
          </p:nvPr>
        </p:nvSpPr>
        <p:spPr/>
        <p:txBody>
          <a:bodyPr/>
          <a:lstStyle/>
          <a:p>
            <a:fld id="{FE60D538-0EB9-45C6-BE74-BCF7B37C5DA3}" type="slidenum">
              <a:rPr lang="fi-FI" smtClean="0"/>
              <a:t>‹#›</a:t>
            </a:fld>
            <a:endParaRPr lang="fi-FI"/>
          </a:p>
        </p:txBody>
      </p:sp>
    </p:spTree>
    <p:extLst>
      <p:ext uri="{BB962C8B-B14F-4D97-AF65-F5344CB8AC3E}">
        <p14:creationId xmlns:p14="http://schemas.microsoft.com/office/powerpoint/2010/main" val="2239624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8448C6-84BD-D2EA-3B5E-17007893351A}"/>
              </a:ext>
            </a:extLst>
          </p:cNvPr>
          <p:cNvSpPr>
            <a:spLocks noGrp="1"/>
          </p:cNvSpPr>
          <p:nvPr>
            <p:ph type="title"/>
          </p:nvPr>
        </p:nvSpPr>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5" name="Dian numeron paikkamerkki 4">
            <a:extLst>
              <a:ext uri="{FF2B5EF4-FFF2-40B4-BE49-F238E27FC236}">
                <a16:creationId xmlns:a16="http://schemas.microsoft.com/office/drawing/2014/main" id="{2D52430E-33F6-E54B-1A47-295C999A4940}"/>
              </a:ext>
            </a:extLst>
          </p:cNvPr>
          <p:cNvSpPr>
            <a:spLocks noGrp="1"/>
          </p:cNvSpPr>
          <p:nvPr>
            <p:ph type="sldNum" sz="quarter" idx="12"/>
          </p:nvPr>
        </p:nvSpPr>
        <p:spPr/>
        <p:txBody>
          <a:bodyPr/>
          <a:lstStyle/>
          <a:p>
            <a:fld id="{FE60D538-0EB9-45C6-BE74-BCF7B37C5DA3}" type="slidenum">
              <a:rPr lang="fi-FI" smtClean="0"/>
              <a:t>‹#›</a:t>
            </a:fld>
            <a:endParaRPr lang="fi-FI"/>
          </a:p>
        </p:txBody>
      </p:sp>
    </p:spTree>
    <p:extLst>
      <p:ext uri="{BB962C8B-B14F-4D97-AF65-F5344CB8AC3E}">
        <p14:creationId xmlns:p14="http://schemas.microsoft.com/office/powerpoint/2010/main" val="2797853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BDBE663E-56F6-B789-013A-84CD7523D8B4}"/>
              </a:ext>
            </a:extLst>
          </p:cNvPr>
          <p:cNvSpPr>
            <a:spLocks noGrp="1"/>
          </p:cNvSpPr>
          <p:nvPr>
            <p:ph type="sldNum" sz="quarter" idx="12"/>
          </p:nvPr>
        </p:nvSpPr>
        <p:spPr/>
        <p:txBody>
          <a:bodyPr/>
          <a:lstStyle/>
          <a:p>
            <a:fld id="{FE60D538-0EB9-45C6-BE74-BCF7B37C5DA3}" type="slidenum">
              <a:rPr lang="fi-FI" smtClean="0"/>
              <a:t>‹#›</a:t>
            </a:fld>
            <a:endParaRPr lang="fi-FI"/>
          </a:p>
        </p:txBody>
      </p:sp>
    </p:spTree>
    <p:extLst>
      <p:ext uri="{BB962C8B-B14F-4D97-AF65-F5344CB8AC3E}">
        <p14:creationId xmlns:p14="http://schemas.microsoft.com/office/powerpoint/2010/main" val="2040979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585CE4BF-17B5-2948-5809-1FC9782D1CDB}"/>
              </a:ext>
            </a:extLst>
          </p:cNvPr>
          <p:cNvSpPr>
            <a:spLocks noGrp="1"/>
          </p:cNvSpPr>
          <p:nvPr>
            <p:ph type="title"/>
          </p:nvPr>
        </p:nvSpPr>
        <p:spPr>
          <a:xfrm>
            <a:off x="683812"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B45DE628-A15D-10E0-52A6-17FF5830F93B}"/>
              </a:ext>
            </a:extLst>
          </p:cNvPr>
          <p:cNvSpPr>
            <a:spLocks noGrp="1"/>
          </p:cNvSpPr>
          <p:nvPr>
            <p:ph type="body" idx="1"/>
          </p:nvPr>
        </p:nvSpPr>
        <p:spPr>
          <a:xfrm>
            <a:off x="683812"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8" name="Sisällön paikkamerkki 4" descr="Kuva, joka sisältää kohteen teksti, Fontti, Grafiikka, kuvakaappaus&#10;&#10;Tekoälyn generoima sisältö voi olla virheellistä.">
            <a:extLst>
              <a:ext uri="{FF2B5EF4-FFF2-40B4-BE49-F238E27FC236}">
                <a16:creationId xmlns:a16="http://schemas.microsoft.com/office/drawing/2014/main" id="{DF6B0088-E9F7-D09E-4228-7A03E2EC8575}"/>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6119521"/>
            <a:ext cx="1558783" cy="696913"/>
          </a:xfrm>
          <a:prstGeom prst="rect">
            <a:avLst/>
          </a:prstGeom>
        </p:spPr>
      </p:pic>
      <p:sp>
        <p:nvSpPr>
          <p:cNvPr id="6" name="Dian numeron paikkamerkki 5">
            <a:extLst>
              <a:ext uri="{FF2B5EF4-FFF2-40B4-BE49-F238E27FC236}">
                <a16:creationId xmlns:a16="http://schemas.microsoft.com/office/drawing/2014/main" id="{106A3FD4-731E-453F-BE29-02531B388333}"/>
              </a:ext>
            </a:extLst>
          </p:cNvPr>
          <p:cNvSpPr>
            <a:spLocks noGrp="1"/>
          </p:cNvSpPr>
          <p:nvPr>
            <p:ph type="sldNum" sz="quarter" idx="4"/>
          </p:nvPr>
        </p:nvSpPr>
        <p:spPr>
          <a:xfrm>
            <a:off x="9311240" y="6457288"/>
            <a:ext cx="2743200" cy="365125"/>
          </a:xfrm>
          <a:prstGeom prst="rect">
            <a:avLst/>
          </a:prstGeom>
        </p:spPr>
        <p:txBody>
          <a:bodyPr vert="horz" lIns="91440" tIns="45720" rIns="91440" bIns="45720" rtlCol="0" anchor="ctr"/>
          <a:lstStyle>
            <a:lvl1pPr algn="r">
              <a:defRPr sz="1000">
                <a:solidFill>
                  <a:schemeClr val="tx1">
                    <a:tint val="82000"/>
                  </a:schemeClr>
                </a:solidFill>
                <a:latin typeface="Montserrat" pitchFamily="2" charset="0"/>
              </a:defRPr>
            </a:lvl1pPr>
          </a:lstStyle>
          <a:p>
            <a:fld id="{FE60D538-0EB9-45C6-BE74-BCF7B37C5DA3}" type="slidenum">
              <a:rPr lang="fi-FI" smtClean="0"/>
              <a:pPr/>
              <a:t>‹#›</a:t>
            </a:fld>
            <a:endParaRPr lang="fi-FI" dirty="0"/>
          </a:p>
        </p:txBody>
      </p:sp>
    </p:spTree>
    <p:extLst>
      <p:ext uri="{BB962C8B-B14F-4D97-AF65-F5344CB8AC3E}">
        <p14:creationId xmlns:p14="http://schemas.microsoft.com/office/powerpoint/2010/main" val="1081417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57" r:id="rId5"/>
    <p:sldLayoutId id="2147483656" r:id="rId6"/>
    <p:sldLayoutId id="2147483661" r:id="rId7"/>
    <p:sldLayoutId id="2147483654" r:id="rId8"/>
    <p:sldLayoutId id="2147483655" r:id="rId9"/>
  </p:sldLayoutIdLst>
  <p:hf hdr="0" ftr="0" dt="0"/>
  <p:txStyles>
    <p:titleStyle>
      <a:lvl1pPr algn="l" defTabSz="914400" rtl="0" eaLnBrk="1" latinLnBrk="0" hangingPunct="1">
        <a:lnSpc>
          <a:spcPct val="90000"/>
        </a:lnSpc>
        <a:spcBef>
          <a:spcPct val="0"/>
        </a:spcBef>
        <a:buNone/>
        <a:defRPr sz="4000" kern="1200">
          <a:solidFill>
            <a:schemeClr val="tx1"/>
          </a:solidFill>
          <a:latin typeface="Montserrat ExtraBold" pitchFamily="2"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ontserrat"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ontserrat"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ontserrat"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ontserrat"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ontserra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businesstampere.com/en/the-ecocomic-development-strategy-of-the-tampere-region/"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businesstampere.com/tampereen-kaupunkiseudun-elinkeinostrategia/"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20D78A-CA19-AB91-DA5F-881C8A17E344}"/>
              </a:ext>
            </a:extLst>
          </p:cNvPr>
          <p:cNvSpPr>
            <a:spLocks noGrp="1"/>
          </p:cNvSpPr>
          <p:nvPr>
            <p:ph type="title"/>
          </p:nvPr>
        </p:nvSpPr>
        <p:spPr>
          <a:xfrm>
            <a:off x="539750" y="731520"/>
            <a:ext cx="5965553" cy="3463069"/>
          </a:xfrm>
        </p:spPr>
        <p:txBody>
          <a:bodyPr anchor="b">
            <a:normAutofit/>
          </a:bodyPr>
          <a:lstStyle/>
          <a:p>
            <a:pPr algn="l" rtl="0"/>
            <a:r>
              <a:rPr lang="en-gb" b="0" i="0" u="none" baseline="0" dirty="0"/>
              <a:t>Economic development strategy of the Tampere city region </a:t>
            </a:r>
          </a:p>
        </p:txBody>
      </p:sp>
      <p:sp>
        <p:nvSpPr>
          <p:cNvPr id="3" name="Alaotsikko 2">
            <a:extLst>
              <a:ext uri="{FF2B5EF4-FFF2-40B4-BE49-F238E27FC236}">
                <a16:creationId xmlns:a16="http://schemas.microsoft.com/office/drawing/2014/main" id="{D3418275-4EAC-C1AF-D114-14611F0E0D1E}"/>
              </a:ext>
            </a:extLst>
          </p:cNvPr>
          <p:cNvSpPr>
            <a:spLocks noGrp="1"/>
          </p:cNvSpPr>
          <p:nvPr>
            <p:ph type="body" idx="1"/>
          </p:nvPr>
        </p:nvSpPr>
        <p:spPr>
          <a:xfrm>
            <a:off x="539750" y="4194589"/>
            <a:ext cx="10515600" cy="1583911"/>
          </a:xfrm>
        </p:spPr>
        <p:txBody>
          <a:bodyPr>
            <a:normAutofit/>
          </a:bodyPr>
          <a:lstStyle/>
          <a:p>
            <a:r>
              <a:rPr lang="en-gb" sz="2800" b="0" i="0" u="none" baseline="0" dirty="0">
                <a:solidFill>
                  <a:schemeClr val="tx1"/>
                </a:solidFill>
              </a:rPr>
              <a:t>Facing the Future 2026</a:t>
            </a:r>
            <a:r>
              <a:rPr lang="fi-FI" sz="2800" dirty="0">
                <a:solidFill>
                  <a:schemeClr val="tx1"/>
                </a:solidFill>
              </a:rPr>
              <a:t>–</a:t>
            </a:r>
            <a:r>
              <a:rPr lang="en-gb" sz="2800" b="0" i="0" u="none" baseline="0" dirty="0">
                <a:solidFill>
                  <a:schemeClr val="tx1"/>
                </a:solidFill>
              </a:rPr>
              <a:t>2030</a:t>
            </a:r>
          </a:p>
        </p:txBody>
      </p:sp>
      <p:pic>
        <p:nvPicPr>
          <p:cNvPr id="15" name="Kuva 14" descr="Kuva, joka sisältää kohteen kuvakaappaus, maalaus, maisema&#10;&#10;Tekoälyn generoima sisältö voi olla virheellistä.">
            <a:extLst>
              <a:ext uri="{FF2B5EF4-FFF2-40B4-BE49-F238E27FC236}">
                <a16:creationId xmlns:a16="http://schemas.microsoft.com/office/drawing/2014/main" id="{BBA00DB1-D35E-7051-A395-C32DD0495DB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287589" y="85054"/>
            <a:ext cx="5828211" cy="6772945"/>
          </a:xfrm>
          <a:prstGeom prst="rect">
            <a:avLst/>
          </a:prstGeom>
        </p:spPr>
      </p:pic>
      <p:sp>
        <p:nvSpPr>
          <p:cNvPr id="16" name="Dian numeron paikkamerkki 15">
            <a:extLst>
              <a:ext uri="{FF2B5EF4-FFF2-40B4-BE49-F238E27FC236}">
                <a16:creationId xmlns:a16="http://schemas.microsoft.com/office/drawing/2014/main" id="{5C273159-BA63-FBEA-95FB-132D7F7E16F8}"/>
              </a:ext>
            </a:extLst>
          </p:cNvPr>
          <p:cNvSpPr>
            <a:spLocks noGrp="1"/>
          </p:cNvSpPr>
          <p:nvPr>
            <p:ph type="sldNum" sz="quarter" idx="12"/>
          </p:nvPr>
        </p:nvSpPr>
        <p:spPr/>
        <p:txBody>
          <a:bodyPr/>
          <a:lstStyle/>
          <a:p>
            <a:pPr algn="r" rtl="0"/>
            <a:fld id="{FE60D538-0EB9-45C6-BE74-BCF7B37C5DA3}" type="slidenum">
              <a:rPr/>
              <a:t>1</a:t>
            </a:fld>
            <a:endParaRPr lang="en-gb"/>
          </a:p>
        </p:txBody>
      </p:sp>
    </p:spTree>
    <p:extLst>
      <p:ext uri="{BB962C8B-B14F-4D97-AF65-F5344CB8AC3E}">
        <p14:creationId xmlns:p14="http://schemas.microsoft.com/office/powerpoint/2010/main" val="3649580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DFC9F4E7-6B70-4892-CC3E-768C7DD2DA8B}"/>
              </a:ext>
            </a:extLst>
          </p:cNvPr>
          <p:cNvSpPr>
            <a:spLocks noGrp="1"/>
          </p:cNvSpPr>
          <p:nvPr>
            <p:ph type="sldNum" sz="quarter" idx="12"/>
          </p:nvPr>
        </p:nvSpPr>
        <p:spPr/>
        <p:txBody>
          <a:bodyPr/>
          <a:lstStyle/>
          <a:p>
            <a:pPr algn="r" rtl="0"/>
            <a:fld id="{FE60D538-0EB9-45C6-BE74-BCF7B37C5DA3}" type="slidenum">
              <a:rPr/>
              <a:t>10</a:t>
            </a:fld>
            <a:endParaRPr lang="en-gb" dirty="0"/>
          </a:p>
        </p:txBody>
      </p:sp>
      <p:grpSp>
        <p:nvGrpSpPr>
          <p:cNvPr id="139" name="Ryhmä 138">
            <a:extLst>
              <a:ext uri="{FF2B5EF4-FFF2-40B4-BE49-F238E27FC236}">
                <a16:creationId xmlns:a16="http://schemas.microsoft.com/office/drawing/2014/main" id="{FDB18E0F-85A0-5A59-7AB3-84DA34CCA1DE}"/>
              </a:ext>
            </a:extLst>
          </p:cNvPr>
          <p:cNvGrpSpPr/>
          <p:nvPr/>
        </p:nvGrpSpPr>
        <p:grpSpPr>
          <a:xfrm>
            <a:off x="742731" y="546534"/>
            <a:ext cx="10609996" cy="5829280"/>
            <a:chOff x="749170" y="346917"/>
            <a:chExt cx="10609996" cy="5829280"/>
          </a:xfrm>
        </p:grpSpPr>
        <p:grpSp>
          <p:nvGrpSpPr>
            <p:cNvPr id="3" name="Ryhmä 2">
              <a:extLst>
                <a:ext uri="{FF2B5EF4-FFF2-40B4-BE49-F238E27FC236}">
                  <a16:creationId xmlns:a16="http://schemas.microsoft.com/office/drawing/2014/main" id="{0F321B12-D2A5-9649-8567-40489DCE9BCA}"/>
                </a:ext>
              </a:extLst>
            </p:cNvPr>
            <p:cNvGrpSpPr/>
            <p:nvPr/>
          </p:nvGrpSpPr>
          <p:grpSpPr>
            <a:xfrm>
              <a:off x="749170" y="346917"/>
              <a:ext cx="10609996" cy="5829280"/>
              <a:chOff x="-266832" y="-32252"/>
              <a:chExt cx="12641246" cy="6945272"/>
            </a:xfrm>
          </p:grpSpPr>
          <p:cxnSp>
            <p:nvCxnSpPr>
              <p:cNvPr id="54" name="Straight Arrow Connector 97">
                <a:extLst>
                  <a:ext uri="{FF2B5EF4-FFF2-40B4-BE49-F238E27FC236}">
                    <a16:creationId xmlns:a16="http://schemas.microsoft.com/office/drawing/2014/main" id="{4688CD90-29FA-6C7C-27B5-264E0DCFFDEF}"/>
                  </a:ext>
                </a:extLst>
              </p:cNvPr>
              <p:cNvCxnSpPr>
                <a:cxnSpLocks/>
                <a:stCxn id="62" idx="3"/>
              </p:cNvCxnSpPr>
              <p:nvPr/>
            </p:nvCxnSpPr>
            <p:spPr>
              <a:xfrm flipV="1">
                <a:off x="3399161" y="4451454"/>
                <a:ext cx="399713" cy="129279"/>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Freeform 50">
                <a:extLst>
                  <a:ext uri="{FF2B5EF4-FFF2-40B4-BE49-F238E27FC236}">
                    <a16:creationId xmlns:a16="http://schemas.microsoft.com/office/drawing/2014/main" id="{F8AEAEA7-0953-FDEA-9A9C-70B11FF6AC16}"/>
                  </a:ext>
                </a:extLst>
              </p:cNvPr>
              <p:cNvSpPr>
                <a:spLocks/>
              </p:cNvSpPr>
              <p:nvPr/>
            </p:nvSpPr>
            <p:spPr bwMode="auto">
              <a:xfrm rot="8856303">
                <a:off x="5380924" y="177641"/>
                <a:ext cx="247696" cy="252366"/>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chemeClr val="bg1">
                  <a:lumMod val="65000"/>
                </a:schemeClr>
              </a:solidFill>
              <a:ln w="3175">
                <a:solidFill>
                  <a:schemeClr val="tx1"/>
                </a:solidFill>
              </a:ln>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effectLst/>
                  <a:uLnTx/>
                  <a:uFillTx/>
                  <a:latin typeface="Calibri" panose="020F0502020204030204"/>
                  <a:ea typeface="+mn-ea"/>
                  <a:cs typeface="+mn-cs"/>
                </a:endParaRPr>
              </a:p>
            </p:txBody>
          </p:sp>
          <p:sp>
            <p:nvSpPr>
              <p:cNvPr id="5" name="TextBox 17">
                <a:extLst>
                  <a:ext uri="{FF2B5EF4-FFF2-40B4-BE49-F238E27FC236}">
                    <a16:creationId xmlns:a16="http://schemas.microsoft.com/office/drawing/2014/main" id="{F0B4252E-088D-5BC9-4527-5C569110EA8D}"/>
                  </a:ext>
                </a:extLst>
              </p:cNvPr>
              <p:cNvSpPr txBox="1"/>
              <p:nvPr/>
            </p:nvSpPr>
            <p:spPr>
              <a:xfrm>
                <a:off x="5505855" y="-32252"/>
                <a:ext cx="1678467" cy="456541"/>
              </a:xfrm>
              <a:prstGeom prst="rect">
                <a:avLst/>
              </a:prstGeom>
              <a:noFill/>
              <a:ln w="3175">
                <a:noFill/>
              </a:ln>
            </p:spPr>
            <p:txBody>
              <a:bodyPr wrap="square" rtlCol="0">
                <a:spAutoFit/>
              </a:bodyPr>
              <a:lstStyle/>
              <a:p>
                <a:pPr marL="0" marR="0" lvl="0" indent="0" algn="l" defTabSz="481921" rtl="0" eaLnBrk="1" fontAlgn="auto" latinLnBrk="0" hangingPunct="1">
                  <a:lnSpc>
                    <a:spcPct val="90000"/>
                  </a:lnSpc>
                  <a:spcBef>
                    <a:spcPts val="0"/>
                  </a:spcBef>
                  <a:spcAft>
                    <a:spcPts val="0"/>
                  </a:spcAft>
                  <a:buClrTx/>
                  <a:buSzTx/>
                  <a:buFontTx/>
                  <a:buNone/>
                  <a:tabLst/>
                  <a:defRPr/>
                </a:pPr>
                <a:r>
                  <a:rPr kumimoji="0" lang="en-gb" sz="1050" b="0"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t>Medical devices</a:t>
                </a:r>
                <a:endParaRPr kumimoji="0" lang="en-gb"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cxnSp>
            <p:nvCxnSpPr>
              <p:cNvPr id="6" name="Straight Arrow Connector 111">
                <a:extLst>
                  <a:ext uri="{FF2B5EF4-FFF2-40B4-BE49-F238E27FC236}">
                    <a16:creationId xmlns:a16="http://schemas.microsoft.com/office/drawing/2014/main" id="{649B534F-F3C2-C563-2AA0-ABDF687CC891}"/>
                  </a:ext>
                </a:extLst>
              </p:cNvPr>
              <p:cNvCxnSpPr>
                <a:cxnSpLocks/>
                <a:stCxn id="121" idx="0"/>
              </p:cNvCxnSpPr>
              <p:nvPr/>
            </p:nvCxnSpPr>
            <p:spPr>
              <a:xfrm flipH="1" flipV="1">
                <a:off x="7106622" y="4230528"/>
                <a:ext cx="1455915" cy="788788"/>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Straight Arrow Connector 113">
                <a:extLst>
                  <a:ext uri="{FF2B5EF4-FFF2-40B4-BE49-F238E27FC236}">
                    <a16:creationId xmlns:a16="http://schemas.microsoft.com/office/drawing/2014/main" id="{67E38FC8-2A08-366F-DD0A-9D608B13EB7E}"/>
                  </a:ext>
                </a:extLst>
              </p:cNvPr>
              <p:cNvCxnSpPr>
                <a:cxnSpLocks/>
                <a:stCxn id="87" idx="0"/>
              </p:cNvCxnSpPr>
              <p:nvPr/>
            </p:nvCxnSpPr>
            <p:spPr>
              <a:xfrm flipH="1" flipV="1">
                <a:off x="6234134" y="4723819"/>
                <a:ext cx="2127299" cy="1116069"/>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 name="Straight Arrow Connector 75">
                <a:extLst>
                  <a:ext uri="{FF2B5EF4-FFF2-40B4-BE49-F238E27FC236}">
                    <a16:creationId xmlns:a16="http://schemas.microsoft.com/office/drawing/2014/main" id="{618CAF28-6504-B649-8073-08228930F30B}"/>
                  </a:ext>
                </a:extLst>
              </p:cNvPr>
              <p:cNvCxnSpPr>
                <a:cxnSpLocks/>
              </p:cNvCxnSpPr>
              <p:nvPr/>
            </p:nvCxnSpPr>
            <p:spPr>
              <a:xfrm>
                <a:off x="2303202" y="1619563"/>
                <a:ext cx="2017012" cy="978509"/>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Arrow Connector 86">
                <a:extLst>
                  <a:ext uri="{FF2B5EF4-FFF2-40B4-BE49-F238E27FC236}">
                    <a16:creationId xmlns:a16="http://schemas.microsoft.com/office/drawing/2014/main" id="{3735CBA3-30B5-72FA-1111-E73A4A95C3B2}"/>
                  </a:ext>
                </a:extLst>
              </p:cNvPr>
              <p:cNvCxnSpPr>
                <a:cxnSpLocks/>
                <a:stCxn id="96" idx="3"/>
                <a:endCxn id="49" idx="1"/>
              </p:cNvCxnSpPr>
              <p:nvPr/>
            </p:nvCxnSpPr>
            <p:spPr>
              <a:xfrm>
                <a:off x="1974247" y="2463516"/>
                <a:ext cx="2039702" cy="397050"/>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Freeform 50">
                <a:extLst>
                  <a:ext uri="{FF2B5EF4-FFF2-40B4-BE49-F238E27FC236}">
                    <a16:creationId xmlns:a16="http://schemas.microsoft.com/office/drawing/2014/main" id="{12474806-FF25-9EC2-BC13-B8A6E3CC5CE8}"/>
                  </a:ext>
                </a:extLst>
              </p:cNvPr>
              <p:cNvSpPr>
                <a:spLocks/>
              </p:cNvSpPr>
              <p:nvPr/>
            </p:nvSpPr>
            <p:spPr bwMode="auto">
              <a:xfrm rot="16559186">
                <a:off x="1869484" y="1302999"/>
                <a:ext cx="512642" cy="533460"/>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rgbClr val="284177"/>
              </a:solidFill>
              <a:ln w="3175">
                <a:solidFill>
                  <a:schemeClr val="tx1"/>
                </a:solidFill>
              </a:ln>
              <a:effectLst/>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effectLst/>
                  <a:uLnTx/>
                  <a:uFillTx/>
                  <a:latin typeface="Calibri" panose="020F0502020204030204"/>
                  <a:ea typeface="+mn-ea"/>
                  <a:cs typeface="+mn-cs"/>
                </a:endParaRPr>
              </a:p>
            </p:txBody>
          </p:sp>
          <p:cxnSp>
            <p:nvCxnSpPr>
              <p:cNvPr id="11" name="Straight Arrow Connector 97">
                <a:extLst>
                  <a:ext uri="{FF2B5EF4-FFF2-40B4-BE49-F238E27FC236}">
                    <a16:creationId xmlns:a16="http://schemas.microsoft.com/office/drawing/2014/main" id="{C4123A86-59A7-5D03-36CE-62692E88414D}"/>
                  </a:ext>
                </a:extLst>
              </p:cNvPr>
              <p:cNvCxnSpPr>
                <a:cxnSpLocks/>
              </p:cNvCxnSpPr>
              <p:nvPr/>
            </p:nvCxnSpPr>
            <p:spPr>
              <a:xfrm flipV="1">
                <a:off x="2557946" y="2979797"/>
                <a:ext cx="1617629" cy="742763"/>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Arrow Connector 120">
                <a:extLst>
                  <a:ext uri="{FF2B5EF4-FFF2-40B4-BE49-F238E27FC236}">
                    <a16:creationId xmlns:a16="http://schemas.microsoft.com/office/drawing/2014/main" id="{DE69BC5C-9C6A-9F7C-112D-500981512ECA}"/>
                  </a:ext>
                </a:extLst>
              </p:cNvPr>
              <p:cNvCxnSpPr>
                <a:cxnSpLocks/>
                <a:stCxn id="53" idx="0"/>
              </p:cNvCxnSpPr>
              <p:nvPr/>
            </p:nvCxnSpPr>
            <p:spPr>
              <a:xfrm flipH="1" flipV="1">
                <a:off x="5929468" y="5024723"/>
                <a:ext cx="46066" cy="448083"/>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Arrow Connector 122">
                <a:extLst>
                  <a:ext uri="{FF2B5EF4-FFF2-40B4-BE49-F238E27FC236}">
                    <a16:creationId xmlns:a16="http://schemas.microsoft.com/office/drawing/2014/main" id="{3F1D8C04-C8CF-BECB-936C-876F4C0E2BF6}"/>
                  </a:ext>
                </a:extLst>
              </p:cNvPr>
              <p:cNvCxnSpPr>
                <a:cxnSpLocks/>
                <a:stCxn id="99" idx="3"/>
              </p:cNvCxnSpPr>
              <p:nvPr/>
            </p:nvCxnSpPr>
            <p:spPr>
              <a:xfrm flipV="1">
                <a:off x="5267792" y="4713489"/>
                <a:ext cx="630440" cy="891362"/>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TextBox 17">
                <a:extLst>
                  <a:ext uri="{FF2B5EF4-FFF2-40B4-BE49-F238E27FC236}">
                    <a16:creationId xmlns:a16="http://schemas.microsoft.com/office/drawing/2014/main" id="{1D560645-224F-A0F6-8088-F498D7AC2331}"/>
                  </a:ext>
                </a:extLst>
              </p:cNvPr>
              <p:cNvSpPr txBox="1"/>
              <p:nvPr/>
            </p:nvSpPr>
            <p:spPr>
              <a:xfrm>
                <a:off x="1586212" y="2979664"/>
                <a:ext cx="1560695" cy="506045"/>
              </a:xfrm>
              <a:prstGeom prst="rect">
                <a:avLst/>
              </a:prstGeom>
              <a:noFill/>
              <a:ln w="3175">
                <a:noFill/>
              </a:ln>
            </p:spPr>
            <p:txBody>
              <a:bodyPr wrap="square" rtlCol="0">
                <a:spAutoFit/>
              </a:bodyPr>
              <a:lstStyle/>
              <a:p>
                <a:pPr marL="0" marR="0" lvl="0" indent="0" algn="r" defTabSz="481921"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t>Camera &amp; </a:t>
                </a:r>
                <a:r>
                  <a:rPr lang="en-gb" sz="1200" b="1" dirty="0">
                    <a:latin typeface="Montserrat" panose="00000500000000000000" pitchFamily="50" charset="0"/>
                    <a:cs typeface="Poppins" panose="00000500000000000000" pitchFamily="2" charset="0"/>
                  </a:rPr>
                  <a:t>I</a:t>
                </a:r>
                <a:r>
                  <a:rPr kumimoji="0" lang="en-gb" sz="1200" b="1"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t>maging tech</a:t>
                </a:r>
                <a:endParaRPr kumimoji="0" lang="en-gb" sz="1200" b="1"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sp>
            <p:nvSpPr>
              <p:cNvPr id="15" name="TextBox 17">
                <a:extLst>
                  <a:ext uri="{FF2B5EF4-FFF2-40B4-BE49-F238E27FC236}">
                    <a16:creationId xmlns:a16="http://schemas.microsoft.com/office/drawing/2014/main" id="{9887F480-9D75-8BF7-009D-24AD645BFC2E}"/>
                  </a:ext>
                </a:extLst>
              </p:cNvPr>
              <p:cNvSpPr txBox="1"/>
              <p:nvPr/>
            </p:nvSpPr>
            <p:spPr>
              <a:xfrm>
                <a:off x="114020" y="1269076"/>
                <a:ext cx="1685354" cy="506045"/>
              </a:xfrm>
              <a:prstGeom prst="rect">
                <a:avLst/>
              </a:prstGeom>
              <a:noFill/>
              <a:ln w="3175">
                <a:noFill/>
              </a:ln>
              <a:effectLst/>
            </p:spPr>
            <p:txBody>
              <a:bodyPr wrap="square" rtlCol="0">
                <a:spAutoFit/>
              </a:bodyPr>
              <a:lstStyle/>
              <a:p>
                <a:pPr marL="0" marR="0" lvl="0" indent="0" algn="r" defTabSz="481921" rtl="0" eaLnBrk="1" fontAlgn="auto" latinLnBrk="0" hangingPunct="1">
                  <a:lnSpc>
                    <a:spcPct val="90000"/>
                  </a:lnSpc>
                  <a:spcBef>
                    <a:spcPts val="0"/>
                  </a:spcBef>
                  <a:spcAft>
                    <a:spcPts val="0"/>
                  </a:spcAft>
                  <a:buClrTx/>
                  <a:buSzTx/>
                  <a:buFontTx/>
                  <a:buNone/>
                  <a:tabLst/>
                  <a:defRPr/>
                </a:pPr>
                <a:r>
                  <a:rPr kumimoji="0" lang="en-gb" sz="1200" b="1" i="0" u="none" strike="noStrike" kern="1200" normalizeH="0" baseline="0" dirty="0">
                    <a:ln w="0"/>
                    <a:uLnTx/>
                    <a:uFillTx/>
                    <a:latin typeface="Montserrat" panose="00000500000000000000" pitchFamily="50" charset="0"/>
                    <a:ea typeface="+mn-ea"/>
                    <a:cs typeface="Poppins" panose="00000500000000000000" pitchFamily="2" charset="0"/>
                  </a:rPr>
                  <a:t>Software Engineering</a:t>
                </a:r>
                <a:endParaRPr kumimoji="0" lang="en-gb" sz="1200" b="1" i="0" u="none" strike="noStrike" kern="1200" normalizeH="0" baseline="0" noProof="0" dirty="0">
                  <a:ln w="0"/>
                  <a:uLnTx/>
                  <a:uFillTx/>
                  <a:latin typeface="Montserrat" panose="00000500000000000000" pitchFamily="50" charset="0"/>
                  <a:ea typeface="+mn-ea"/>
                  <a:cs typeface="Poppins" panose="00000500000000000000" pitchFamily="2" charset="0"/>
                </a:endParaRPr>
              </a:p>
            </p:txBody>
          </p:sp>
          <p:sp>
            <p:nvSpPr>
              <p:cNvPr id="16" name="TextBox 17">
                <a:extLst>
                  <a:ext uri="{FF2B5EF4-FFF2-40B4-BE49-F238E27FC236}">
                    <a16:creationId xmlns:a16="http://schemas.microsoft.com/office/drawing/2014/main" id="{98EB1D84-2ED4-359F-8803-D634DAB47F19}"/>
                  </a:ext>
                </a:extLst>
              </p:cNvPr>
              <p:cNvSpPr txBox="1"/>
              <p:nvPr/>
            </p:nvSpPr>
            <p:spPr>
              <a:xfrm>
                <a:off x="104115" y="2213807"/>
                <a:ext cx="1390075" cy="506045"/>
              </a:xfrm>
              <a:prstGeom prst="rect">
                <a:avLst/>
              </a:prstGeom>
              <a:noFill/>
              <a:ln w="3175">
                <a:noFill/>
              </a:ln>
            </p:spPr>
            <p:txBody>
              <a:bodyPr wrap="square" rtlCol="0">
                <a:spAutoFit/>
              </a:bodyPr>
              <a:lstStyle/>
              <a:p>
                <a:pPr marL="0" marR="0" lvl="0" indent="0" algn="r" defTabSz="481921"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t>Artificial Intelligence</a:t>
                </a:r>
                <a:endParaRPr kumimoji="0" lang="en-gb" sz="1200" b="1"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sp>
            <p:nvSpPr>
              <p:cNvPr id="17" name="TextBox 17">
                <a:extLst>
                  <a:ext uri="{FF2B5EF4-FFF2-40B4-BE49-F238E27FC236}">
                    <a16:creationId xmlns:a16="http://schemas.microsoft.com/office/drawing/2014/main" id="{698DCB91-AEB8-99CE-7476-6295C559D100}"/>
                  </a:ext>
                </a:extLst>
              </p:cNvPr>
              <p:cNvSpPr txBox="1"/>
              <p:nvPr/>
            </p:nvSpPr>
            <p:spPr>
              <a:xfrm>
                <a:off x="6175439" y="5283865"/>
                <a:ext cx="1373948" cy="506045"/>
              </a:xfrm>
              <a:prstGeom prst="rect">
                <a:avLst/>
              </a:prstGeom>
              <a:noFill/>
              <a:ln w="3175">
                <a:noFill/>
              </a:ln>
              <a:effectLst/>
            </p:spPr>
            <p:txBody>
              <a:bodyPr wrap="square" rtlCol="0">
                <a:spAutoFit/>
              </a:bodyPr>
              <a:lstStyle/>
              <a:p>
                <a:pPr marL="0" marR="0" lvl="0" indent="0" algn="l" defTabSz="481921" rtl="0" eaLnBrk="1" fontAlgn="auto" latinLnBrk="0" hangingPunct="1">
                  <a:lnSpc>
                    <a:spcPct val="90000"/>
                  </a:lnSpc>
                  <a:spcBef>
                    <a:spcPts val="0"/>
                  </a:spcBef>
                  <a:spcAft>
                    <a:spcPts val="0"/>
                  </a:spcAft>
                  <a:buClrTx/>
                  <a:buSzTx/>
                  <a:buFontTx/>
                  <a:buNone/>
                  <a:tabLst/>
                  <a:defRPr/>
                </a:pPr>
                <a:r>
                  <a:rPr kumimoji="0" lang="en-gb" sz="1200" b="1" i="0" u="none" strike="noStrike" kern="1200" normalizeH="0" baseline="0" dirty="0">
                    <a:ln w="0"/>
                    <a:uLnTx/>
                    <a:uFillTx/>
                    <a:latin typeface="Montserrat" panose="00000500000000000000" pitchFamily="50" charset="0"/>
                    <a:ea typeface="+mn-ea"/>
                    <a:cs typeface="Poppins" panose="00000500000000000000" pitchFamily="2" charset="0"/>
                  </a:rPr>
                  <a:t>Industry 4.0</a:t>
                </a:r>
              </a:p>
            </p:txBody>
          </p:sp>
          <p:sp>
            <p:nvSpPr>
              <p:cNvPr id="18" name="TextBox 17">
                <a:extLst>
                  <a:ext uri="{FF2B5EF4-FFF2-40B4-BE49-F238E27FC236}">
                    <a16:creationId xmlns:a16="http://schemas.microsoft.com/office/drawing/2014/main" id="{EA31FB68-1605-5138-D161-9068037FAAF6}"/>
                  </a:ext>
                </a:extLst>
              </p:cNvPr>
              <p:cNvSpPr txBox="1"/>
              <p:nvPr/>
            </p:nvSpPr>
            <p:spPr>
              <a:xfrm>
                <a:off x="8161863" y="6243250"/>
                <a:ext cx="1798098" cy="506045"/>
              </a:xfrm>
              <a:prstGeom prst="rect">
                <a:avLst/>
              </a:prstGeom>
              <a:noFill/>
              <a:ln w="3175">
                <a:noFill/>
              </a:ln>
            </p:spPr>
            <p:txBody>
              <a:bodyPr wrap="square" rtlCol="0">
                <a:spAutoFit/>
              </a:bodyPr>
              <a:lstStyle/>
              <a:p>
                <a:pPr marL="0" marR="0" lvl="0" indent="0" algn="l" defTabSz="481921"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t>Batteries and </a:t>
                </a:r>
                <a:r>
                  <a:rPr lang="en-gb" sz="1200" b="1" dirty="0">
                    <a:latin typeface="Montserrat" panose="00000500000000000000" pitchFamily="50" charset="0"/>
                    <a:cs typeface="Poppins" panose="00000500000000000000" pitchFamily="2" charset="0"/>
                  </a:rPr>
                  <a:t>E</a:t>
                </a:r>
                <a:r>
                  <a:rPr kumimoji="0" lang="en-gb" sz="1200" b="1"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t>lectromobility</a:t>
                </a:r>
                <a:endParaRPr kumimoji="0" lang="en-gb" sz="1200" b="1"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sp>
            <p:nvSpPr>
              <p:cNvPr id="19" name="Freeform 50">
                <a:extLst>
                  <a:ext uri="{FF2B5EF4-FFF2-40B4-BE49-F238E27FC236}">
                    <a16:creationId xmlns:a16="http://schemas.microsoft.com/office/drawing/2014/main" id="{0010F674-6C10-4B2F-2733-D35A39807519}"/>
                  </a:ext>
                </a:extLst>
              </p:cNvPr>
              <p:cNvSpPr>
                <a:spLocks/>
              </p:cNvSpPr>
              <p:nvPr/>
            </p:nvSpPr>
            <p:spPr bwMode="auto">
              <a:xfrm rot="16835643">
                <a:off x="3525709" y="5913669"/>
                <a:ext cx="247694" cy="252366"/>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chemeClr val="bg1">
                  <a:lumMod val="65000"/>
                </a:schemeClr>
              </a:solidFill>
              <a:ln w="3175">
                <a:solidFill>
                  <a:schemeClr val="tx1"/>
                </a:solidFill>
              </a:ln>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effectLst/>
                  <a:uLnTx/>
                  <a:uFillTx/>
                  <a:latin typeface="Calibri" panose="020F0502020204030204"/>
                  <a:ea typeface="+mn-ea"/>
                  <a:cs typeface="+mn-cs"/>
                </a:endParaRPr>
              </a:p>
            </p:txBody>
          </p:sp>
          <p:cxnSp>
            <p:nvCxnSpPr>
              <p:cNvPr id="20" name="Straight Arrow Connector 86">
                <a:extLst>
                  <a:ext uri="{FF2B5EF4-FFF2-40B4-BE49-F238E27FC236}">
                    <a16:creationId xmlns:a16="http://schemas.microsoft.com/office/drawing/2014/main" id="{8630CDC6-1CFA-0819-6A12-6AB8C22F2CBA}"/>
                  </a:ext>
                </a:extLst>
              </p:cNvPr>
              <p:cNvCxnSpPr>
                <a:cxnSpLocks/>
                <a:stCxn id="99" idx="1"/>
                <a:endCxn id="19" idx="3"/>
              </p:cNvCxnSpPr>
              <p:nvPr/>
            </p:nvCxnSpPr>
            <p:spPr>
              <a:xfrm flipH="1">
                <a:off x="3760997" y="5711995"/>
                <a:ext cx="1101917" cy="314284"/>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 name="Freeform 50">
                <a:extLst>
                  <a:ext uri="{FF2B5EF4-FFF2-40B4-BE49-F238E27FC236}">
                    <a16:creationId xmlns:a16="http://schemas.microsoft.com/office/drawing/2014/main" id="{C3B451E6-8767-09C4-51FD-CF57D7BE9F1F}"/>
                  </a:ext>
                </a:extLst>
              </p:cNvPr>
              <p:cNvSpPr>
                <a:spLocks/>
              </p:cNvSpPr>
              <p:nvPr/>
            </p:nvSpPr>
            <p:spPr bwMode="auto">
              <a:xfrm rot="16835643">
                <a:off x="3525709" y="6347497"/>
                <a:ext cx="247694" cy="252366"/>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chemeClr val="bg1">
                  <a:lumMod val="65000"/>
                </a:schemeClr>
              </a:solidFill>
              <a:ln w="3175">
                <a:solidFill>
                  <a:schemeClr val="tx1"/>
                </a:solidFill>
              </a:ln>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effectLst/>
                  <a:uLnTx/>
                  <a:uFillTx/>
                  <a:latin typeface="Calibri" panose="020F0502020204030204"/>
                  <a:ea typeface="+mn-ea"/>
                  <a:cs typeface="+mn-cs"/>
                </a:endParaRPr>
              </a:p>
            </p:txBody>
          </p:sp>
          <p:cxnSp>
            <p:nvCxnSpPr>
              <p:cNvPr id="22" name="Straight Arrow Connector 86">
                <a:extLst>
                  <a:ext uri="{FF2B5EF4-FFF2-40B4-BE49-F238E27FC236}">
                    <a16:creationId xmlns:a16="http://schemas.microsoft.com/office/drawing/2014/main" id="{98FB099F-F5C0-C9B8-2BCD-4CE3999AC903}"/>
                  </a:ext>
                </a:extLst>
              </p:cNvPr>
              <p:cNvCxnSpPr>
                <a:cxnSpLocks/>
                <a:stCxn id="99" idx="1"/>
                <a:endCxn id="21" idx="3"/>
              </p:cNvCxnSpPr>
              <p:nvPr/>
            </p:nvCxnSpPr>
            <p:spPr>
              <a:xfrm flipH="1">
                <a:off x="3760997" y="5711995"/>
                <a:ext cx="1101917" cy="748112"/>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3" name="Freeform 50">
                <a:extLst>
                  <a:ext uri="{FF2B5EF4-FFF2-40B4-BE49-F238E27FC236}">
                    <a16:creationId xmlns:a16="http://schemas.microsoft.com/office/drawing/2014/main" id="{75900540-AA94-F9AD-320E-D61A3C203C3D}"/>
                  </a:ext>
                </a:extLst>
              </p:cNvPr>
              <p:cNvSpPr>
                <a:spLocks/>
              </p:cNvSpPr>
              <p:nvPr/>
            </p:nvSpPr>
            <p:spPr bwMode="auto">
              <a:xfrm rot="16835643">
                <a:off x="3535471" y="5504438"/>
                <a:ext cx="247694" cy="252366"/>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chemeClr val="bg1">
                  <a:lumMod val="65000"/>
                </a:schemeClr>
              </a:solidFill>
              <a:ln w="3175">
                <a:solidFill>
                  <a:schemeClr val="tx1"/>
                </a:solidFill>
              </a:ln>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effectLst/>
                  <a:uLnTx/>
                  <a:uFillTx/>
                  <a:latin typeface="Calibri" panose="020F0502020204030204"/>
                  <a:ea typeface="+mn-ea"/>
                  <a:cs typeface="+mn-cs"/>
                </a:endParaRPr>
              </a:p>
            </p:txBody>
          </p:sp>
          <p:cxnSp>
            <p:nvCxnSpPr>
              <p:cNvPr id="24" name="Straight Arrow Connector 86">
                <a:extLst>
                  <a:ext uri="{FF2B5EF4-FFF2-40B4-BE49-F238E27FC236}">
                    <a16:creationId xmlns:a16="http://schemas.microsoft.com/office/drawing/2014/main" id="{286EC331-327B-246C-9134-ED0CD64E9737}"/>
                  </a:ext>
                </a:extLst>
              </p:cNvPr>
              <p:cNvCxnSpPr>
                <a:cxnSpLocks/>
                <a:stCxn id="99" idx="1"/>
                <a:endCxn id="23" idx="3"/>
              </p:cNvCxnSpPr>
              <p:nvPr/>
            </p:nvCxnSpPr>
            <p:spPr>
              <a:xfrm flipH="1" flipV="1">
                <a:off x="3770759" y="5617048"/>
                <a:ext cx="1092155" cy="94947"/>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5" name="TextBox 17">
                <a:extLst>
                  <a:ext uri="{FF2B5EF4-FFF2-40B4-BE49-F238E27FC236}">
                    <a16:creationId xmlns:a16="http://schemas.microsoft.com/office/drawing/2014/main" id="{0CBAAE1E-CC1B-650F-A3C6-693A51B2EEC8}"/>
                  </a:ext>
                </a:extLst>
              </p:cNvPr>
              <p:cNvSpPr txBox="1"/>
              <p:nvPr/>
            </p:nvSpPr>
            <p:spPr>
              <a:xfrm>
                <a:off x="2151496" y="5447327"/>
                <a:ext cx="1363010" cy="291525"/>
              </a:xfrm>
              <a:prstGeom prst="rect">
                <a:avLst/>
              </a:prstGeom>
              <a:noFill/>
              <a:ln w="3175">
                <a:noFill/>
              </a:ln>
            </p:spPr>
            <p:txBody>
              <a:bodyPr wrap="square" rtlCol="0">
                <a:spAutoFit/>
              </a:bodyPr>
              <a:lstStyle/>
              <a:p>
                <a:pPr marL="0" marR="0" lvl="0" indent="0" algn="r" defTabSz="481921" rtl="0" eaLnBrk="1" fontAlgn="auto" latinLnBrk="0" hangingPunct="1">
                  <a:lnSpc>
                    <a:spcPct val="90000"/>
                  </a:lnSpc>
                  <a:spcBef>
                    <a:spcPts val="0"/>
                  </a:spcBef>
                  <a:spcAft>
                    <a:spcPts val="0"/>
                  </a:spcAft>
                  <a:buClrTx/>
                  <a:buSzTx/>
                  <a:buFontTx/>
                  <a:buNone/>
                  <a:tabLst/>
                  <a:defRPr/>
                </a:pPr>
                <a:r>
                  <a:rPr kumimoji="0" lang="en-gb" sz="1050" b="0"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t>Connectivity</a:t>
                </a:r>
                <a:endParaRPr kumimoji="0" lang="en-gb"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sp>
            <p:nvSpPr>
              <p:cNvPr id="26" name="TextBox 17">
                <a:extLst>
                  <a:ext uri="{FF2B5EF4-FFF2-40B4-BE49-F238E27FC236}">
                    <a16:creationId xmlns:a16="http://schemas.microsoft.com/office/drawing/2014/main" id="{794200B9-B5BF-95E2-172B-FE1DC12A21F7}"/>
                  </a:ext>
                </a:extLst>
              </p:cNvPr>
              <p:cNvSpPr txBox="1"/>
              <p:nvPr/>
            </p:nvSpPr>
            <p:spPr>
              <a:xfrm>
                <a:off x="2101278" y="5772474"/>
                <a:ext cx="1413229" cy="456541"/>
              </a:xfrm>
              <a:prstGeom prst="rect">
                <a:avLst/>
              </a:prstGeom>
              <a:noFill/>
              <a:ln w="3175">
                <a:noFill/>
              </a:ln>
            </p:spPr>
            <p:txBody>
              <a:bodyPr wrap="square" rtlCol="0">
                <a:spAutoFit/>
              </a:bodyPr>
              <a:lstStyle/>
              <a:p>
                <a:pPr marL="0" marR="0" lvl="0" indent="0" algn="r" defTabSz="481921" rtl="0" eaLnBrk="1" fontAlgn="auto" latinLnBrk="0" hangingPunct="1">
                  <a:lnSpc>
                    <a:spcPct val="90000"/>
                  </a:lnSpc>
                  <a:spcBef>
                    <a:spcPts val="0"/>
                  </a:spcBef>
                  <a:spcAft>
                    <a:spcPts val="0"/>
                  </a:spcAft>
                  <a:buClrTx/>
                  <a:buSzTx/>
                  <a:buFontTx/>
                  <a:buNone/>
                  <a:tabLst/>
                  <a:defRPr/>
                </a:pPr>
                <a:r>
                  <a:rPr kumimoji="0" lang="en-gb" sz="1050" b="0"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t>Sensors </a:t>
                </a:r>
                <a:br>
                  <a:rPr kumimoji="0" lang="en-gb" sz="1050"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br>
                <a:r>
                  <a:rPr lang="en-gb" sz="1050" dirty="0">
                    <a:latin typeface="Montserrat" panose="00000500000000000000" pitchFamily="50" charset="0"/>
                    <a:cs typeface="Poppins" panose="00000500000000000000" pitchFamily="2" charset="0"/>
                  </a:rPr>
                  <a:t>&amp;</a:t>
                </a:r>
                <a:r>
                  <a:rPr kumimoji="0" lang="en-gb" sz="1050" b="0"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t> IoT</a:t>
                </a:r>
              </a:p>
            </p:txBody>
          </p:sp>
          <p:sp>
            <p:nvSpPr>
              <p:cNvPr id="27" name="TextBox 17">
                <a:extLst>
                  <a:ext uri="{FF2B5EF4-FFF2-40B4-BE49-F238E27FC236}">
                    <a16:creationId xmlns:a16="http://schemas.microsoft.com/office/drawing/2014/main" id="{0537A7CE-5BD5-E6DF-EA80-9B3B8DB0A35B}"/>
                  </a:ext>
                </a:extLst>
              </p:cNvPr>
              <p:cNvSpPr txBox="1"/>
              <p:nvPr/>
            </p:nvSpPr>
            <p:spPr>
              <a:xfrm>
                <a:off x="2072272" y="6456479"/>
                <a:ext cx="1465248" cy="456541"/>
              </a:xfrm>
              <a:prstGeom prst="rect">
                <a:avLst/>
              </a:prstGeom>
              <a:noFill/>
              <a:ln w="3175">
                <a:noFill/>
              </a:ln>
            </p:spPr>
            <p:txBody>
              <a:bodyPr wrap="square" rtlCol="0">
                <a:spAutoFit/>
              </a:bodyPr>
              <a:lstStyle/>
              <a:p>
                <a:pPr marL="0" marR="0" lvl="0" indent="0" algn="r" defTabSz="481921" rtl="0" eaLnBrk="1" fontAlgn="auto" latinLnBrk="0" hangingPunct="1">
                  <a:lnSpc>
                    <a:spcPct val="90000"/>
                  </a:lnSpc>
                  <a:spcBef>
                    <a:spcPts val="0"/>
                  </a:spcBef>
                  <a:spcAft>
                    <a:spcPts val="0"/>
                  </a:spcAft>
                  <a:buClrTx/>
                  <a:buSzTx/>
                  <a:buFontTx/>
                  <a:buNone/>
                  <a:tabLst/>
                  <a:defRPr/>
                </a:pPr>
                <a:r>
                  <a:rPr kumimoji="0" lang="en-gb" sz="1050" b="0"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t>Machine vision </a:t>
                </a:r>
                <a:br>
                  <a:rPr kumimoji="0" lang="en-gb" sz="1050"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br>
                <a:r>
                  <a:rPr kumimoji="0" lang="en-gb" sz="1050" b="0"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t>&amp; control</a:t>
                </a:r>
                <a:endParaRPr kumimoji="0" lang="en-gb"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cxnSp>
            <p:nvCxnSpPr>
              <p:cNvPr id="28" name="Straight Arrow Connector 86">
                <a:extLst>
                  <a:ext uri="{FF2B5EF4-FFF2-40B4-BE49-F238E27FC236}">
                    <a16:creationId xmlns:a16="http://schemas.microsoft.com/office/drawing/2014/main" id="{38A0C27D-7AF2-3B06-280E-D3FB2C38EA03}"/>
                  </a:ext>
                </a:extLst>
              </p:cNvPr>
              <p:cNvCxnSpPr>
                <a:cxnSpLocks/>
                <a:stCxn id="53" idx="3"/>
                <a:endCxn id="119" idx="2"/>
              </p:cNvCxnSpPr>
              <p:nvPr/>
            </p:nvCxnSpPr>
            <p:spPr>
              <a:xfrm flipH="1">
                <a:off x="5519419" y="5726009"/>
                <a:ext cx="304068" cy="299246"/>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9" name="Freeform 50">
                <a:extLst>
                  <a:ext uri="{FF2B5EF4-FFF2-40B4-BE49-F238E27FC236}">
                    <a16:creationId xmlns:a16="http://schemas.microsoft.com/office/drawing/2014/main" id="{3869AC35-BB10-9BDC-23B9-300A163A2A7C}"/>
                  </a:ext>
                </a:extLst>
              </p:cNvPr>
              <p:cNvSpPr>
                <a:spLocks/>
              </p:cNvSpPr>
              <p:nvPr/>
            </p:nvSpPr>
            <p:spPr bwMode="auto">
              <a:xfrm rot="9895351">
                <a:off x="6122547" y="6004291"/>
                <a:ext cx="252364" cy="247695"/>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chemeClr val="bg1">
                  <a:lumMod val="65000"/>
                </a:schemeClr>
              </a:solidFill>
              <a:ln w="3175">
                <a:solidFill>
                  <a:schemeClr val="tx1"/>
                </a:solidFill>
              </a:ln>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effectLst/>
                  <a:uLnTx/>
                  <a:uFillTx/>
                  <a:latin typeface="Calibri" panose="020F0502020204030204"/>
                  <a:ea typeface="+mn-ea"/>
                  <a:cs typeface="+mn-cs"/>
                </a:endParaRPr>
              </a:p>
            </p:txBody>
          </p:sp>
          <p:cxnSp>
            <p:nvCxnSpPr>
              <p:cNvPr id="30" name="Straight Arrow Connector 86">
                <a:extLst>
                  <a:ext uri="{FF2B5EF4-FFF2-40B4-BE49-F238E27FC236}">
                    <a16:creationId xmlns:a16="http://schemas.microsoft.com/office/drawing/2014/main" id="{FC500F8F-25F7-A7AF-F3FD-28F2B0F3B5E8}"/>
                  </a:ext>
                </a:extLst>
              </p:cNvPr>
              <p:cNvCxnSpPr>
                <a:cxnSpLocks/>
                <a:endCxn id="29" idx="3"/>
              </p:cNvCxnSpPr>
              <p:nvPr/>
            </p:nvCxnSpPr>
            <p:spPr>
              <a:xfrm>
                <a:off x="6024578" y="5737365"/>
                <a:ext cx="163542" cy="298291"/>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2" name="TextBox 17">
                <a:extLst>
                  <a:ext uri="{FF2B5EF4-FFF2-40B4-BE49-F238E27FC236}">
                    <a16:creationId xmlns:a16="http://schemas.microsoft.com/office/drawing/2014/main" id="{62E36785-8252-27AB-14D3-7C9979850DE9}"/>
                  </a:ext>
                </a:extLst>
              </p:cNvPr>
              <p:cNvSpPr txBox="1"/>
              <p:nvPr/>
            </p:nvSpPr>
            <p:spPr>
              <a:xfrm>
                <a:off x="5741184" y="6294760"/>
                <a:ext cx="1280314" cy="456541"/>
              </a:xfrm>
              <a:prstGeom prst="rect">
                <a:avLst/>
              </a:prstGeom>
              <a:noFill/>
              <a:ln w="3175">
                <a:noFill/>
              </a:ln>
            </p:spPr>
            <p:txBody>
              <a:bodyPr wrap="square" rtlCol="0">
                <a:spAutoFit/>
              </a:bodyPr>
              <a:lstStyle/>
              <a:p>
                <a:pPr marL="0" marR="0" lvl="0" indent="0" algn="l" defTabSz="481921" rtl="0" eaLnBrk="1" fontAlgn="auto" latinLnBrk="0" hangingPunct="1">
                  <a:lnSpc>
                    <a:spcPct val="90000"/>
                  </a:lnSpc>
                  <a:spcBef>
                    <a:spcPts val="0"/>
                  </a:spcBef>
                  <a:spcAft>
                    <a:spcPts val="0"/>
                  </a:spcAft>
                  <a:buClrTx/>
                  <a:buSzTx/>
                  <a:buFontTx/>
                  <a:buNone/>
                  <a:tabLst/>
                  <a:defRPr/>
                </a:pPr>
                <a:r>
                  <a:rPr kumimoji="0" lang="en-gb" sz="1050" b="0"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t>Factory automation</a:t>
                </a:r>
                <a:endParaRPr kumimoji="0" lang="en-gb"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sp>
            <p:nvSpPr>
              <p:cNvPr id="33" name="Freeform 50">
                <a:extLst>
                  <a:ext uri="{FF2B5EF4-FFF2-40B4-BE49-F238E27FC236}">
                    <a16:creationId xmlns:a16="http://schemas.microsoft.com/office/drawing/2014/main" id="{C12C42F1-A17F-3466-13C2-BE76B97ACF37}"/>
                  </a:ext>
                </a:extLst>
              </p:cNvPr>
              <p:cNvSpPr>
                <a:spLocks/>
              </p:cNvSpPr>
              <p:nvPr/>
            </p:nvSpPr>
            <p:spPr bwMode="auto">
              <a:xfrm rot="7896824">
                <a:off x="6894592" y="5883582"/>
                <a:ext cx="247696" cy="252364"/>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chemeClr val="bg1">
                  <a:lumMod val="65000"/>
                </a:schemeClr>
              </a:solidFill>
              <a:ln w="3175">
                <a:solidFill>
                  <a:schemeClr val="tx1"/>
                </a:solidFill>
              </a:ln>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effectLst/>
                  <a:uLnTx/>
                  <a:uFillTx/>
                  <a:latin typeface="Calibri" panose="020F0502020204030204"/>
                  <a:ea typeface="+mn-ea"/>
                  <a:cs typeface="+mn-cs"/>
                </a:endParaRPr>
              </a:p>
            </p:txBody>
          </p:sp>
          <p:cxnSp>
            <p:nvCxnSpPr>
              <p:cNvPr id="34" name="Straight Arrow Connector 86">
                <a:extLst>
                  <a:ext uri="{FF2B5EF4-FFF2-40B4-BE49-F238E27FC236}">
                    <a16:creationId xmlns:a16="http://schemas.microsoft.com/office/drawing/2014/main" id="{B3605BB3-834E-D599-01B8-544EC81F7E48}"/>
                  </a:ext>
                </a:extLst>
              </p:cNvPr>
              <p:cNvCxnSpPr>
                <a:cxnSpLocks/>
                <a:stCxn id="53" idx="1"/>
                <a:endCxn id="33" idx="3"/>
              </p:cNvCxnSpPr>
              <p:nvPr/>
            </p:nvCxnSpPr>
            <p:spPr>
              <a:xfrm>
                <a:off x="6228926" y="5621010"/>
                <a:ext cx="687016" cy="342957"/>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5" name="TextBox 17">
                <a:extLst>
                  <a:ext uri="{FF2B5EF4-FFF2-40B4-BE49-F238E27FC236}">
                    <a16:creationId xmlns:a16="http://schemas.microsoft.com/office/drawing/2014/main" id="{BEF8E1C2-AFA9-E85C-ABF6-8236AF2A76E7}"/>
                  </a:ext>
                </a:extLst>
              </p:cNvPr>
              <p:cNvSpPr txBox="1"/>
              <p:nvPr/>
            </p:nvSpPr>
            <p:spPr>
              <a:xfrm>
                <a:off x="6951340" y="6154420"/>
                <a:ext cx="1358946" cy="629806"/>
              </a:xfrm>
              <a:prstGeom prst="rect">
                <a:avLst/>
              </a:prstGeom>
              <a:noFill/>
              <a:ln w="3175">
                <a:noFill/>
              </a:ln>
            </p:spPr>
            <p:txBody>
              <a:bodyPr wrap="square" rtlCol="0">
                <a:spAutoFit/>
              </a:bodyPr>
              <a:lstStyle/>
              <a:p>
                <a:pPr marL="0" marR="0" lvl="0" indent="0" algn="l" defTabSz="481921" rtl="0" eaLnBrk="1" fontAlgn="auto" latinLnBrk="0" hangingPunct="1">
                  <a:lnSpc>
                    <a:spcPct val="90000"/>
                  </a:lnSpc>
                  <a:spcBef>
                    <a:spcPts val="0"/>
                  </a:spcBef>
                  <a:spcAft>
                    <a:spcPts val="0"/>
                  </a:spcAft>
                  <a:buClrTx/>
                  <a:buSzTx/>
                  <a:buFontTx/>
                  <a:buNone/>
                  <a:tabLst/>
                  <a:defRPr/>
                </a:pPr>
                <a:r>
                  <a:rPr kumimoji="0" lang="en-gb" sz="1050" b="0"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t>Simulations </a:t>
                </a:r>
                <a:br>
                  <a:rPr kumimoji="0" lang="en-gb" sz="1050" b="0"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br>
                <a:r>
                  <a:rPr kumimoji="0" lang="en-gb" sz="1050" b="0"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t>&amp; digital twins</a:t>
                </a:r>
                <a:endParaRPr kumimoji="0" lang="en-gb"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sp>
            <p:nvSpPr>
              <p:cNvPr id="36" name="TextBox 17">
                <a:extLst>
                  <a:ext uri="{FF2B5EF4-FFF2-40B4-BE49-F238E27FC236}">
                    <a16:creationId xmlns:a16="http://schemas.microsoft.com/office/drawing/2014/main" id="{E0C995D2-93AB-97A6-3D60-C4362E9718C0}"/>
                  </a:ext>
                </a:extLst>
              </p:cNvPr>
              <p:cNvSpPr txBox="1"/>
              <p:nvPr/>
            </p:nvSpPr>
            <p:spPr>
              <a:xfrm>
                <a:off x="8484705" y="4268253"/>
                <a:ext cx="1040348" cy="506046"/>
              </a:xfrm>
              <a:prstGeom prst="rect">
                <a:avLst/>
              </a:prstGeom>
              <a:noFill/>
              <a:ln w="3175">
                <a:noFill/>
              </a:ln>
            </p:spPr>
            <p:txBody>
              <a:bodyPr wrap="square" rtlCol="0">
                <a:spAutoFit/>
              </a:bodyPr>
              <a:lstStyle/>
              <a:p>
                <a:pPr marL="0" marR="0" lvl="0" indent="0" algn="l" defTabSz="481921"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t>Green energy</a:t>
                </a:r>
                <a:endParaRPr kumimoji="0" lang="en-gb" sz="1200" b="1"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sp>
            <p:nvSpPr>
              <p:cNvPr id="37" name="TextBox 17">
                <a:extLst>
                  <a:ext uri="{FF2B5EF4-FFF2-40B4-BE49-F238E27FC236}">
                    <a16:creationId xmlns:a16="http://schemas.microsoft.com/office/drawing/2014/main" id="{58501DC6-4A9F-AB62-0B66-86637401EEEF}"/>
                  </a:ext>
                </a:extLst>
              </p:cNvPr>
              <p:cNvSpPr txBox="1"/>
              <p:nvPr/>
            </p:nvSpPr>
            <p:spPr>
              <a:xfrm>
                <a:off x="8532771" y="3124915"/>
                <a:ext cx="1601356" cy="308027"/>
              </a:xfrm>
              <a:prstGeom prst="rect">
                <a:avLst/>
              </a:prstGeom>
              <a:noFill/>
              <a:ln w="3175">
                <a:noFill/>
              </a:ln>
            </p:spPr>
            <p:txBody>
              <a:bodyPr wrap="square" rtlCol="0">
                <a:spAutoFit/>
              </a:bodyPr>
              <a:lstStyle/>
              <a:p>
                <a:pPr marL="0" marR="0" lvl="0" indent="0" algn="l" defTabSz="481921"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t>Cleantech</a:t>
                </a:r>
                <a:endParaRPr kumimoji="0" lang="en-gb" sz="1200" b="1"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sp>
            <p:nvSpPr>
              <p:cNvPr id="38" name="Freeform 50">
                <a:extLst>
                  <a:ext uri="{FF2B5EF4-FFF2-40B4-BE49-F238E27FC236}">
                    <a16:creationId xmlns:a16="http://schemas.microsoft.com/office/drawing/2014/main" id="{2C8C3775-C8C2-C567-50B0-C2805AAD19D1}"/>
                  </a:ext>
                </a:extLst>
              </p:cNvPr>
              <p:cNvSpPr>
                <a:spLocks/>
              </p:cNvSpPr>
              <p:nvPr/>
            </p:nvSpPr>
            <p:spPr bwMode="auto">
              <a:xfrm rot="7763641">
                <a:off x="10109971" y="5381585"/>
                <a:ext cx="247696" cy="252366"/>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chemeClr val="bg1">
                  <a:lumMod val="65000"/>
                </a:schemeClr>
              </a:solidFill>
              <a:ln w="3175">
                <a:solidFill>
                  <a:schemeClr val="tx1"/>
                </a:solidFill>
              </a:ln>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effectLst/>
                  <a:uLnTx/>
                  <a:uFillTx/>
                  <a:latin typeface="Calibri" panose="020F0502020204030204"/>
                  <a:ea typeface="+mn-ea"/>
                  <a:cs typeface="+mn-cs"/>
                </a:endParaRPr>
              </a:p>
            </p:txBody>
          </p:sp>
          <p:cxnSp>
            <p:nvCxnSpPr>
              <p:cNvPr id="39" name="Straight Arrow Connector 86">
                <a:extLst>
                  <a:ext uri="{FF2B5EF4-FFF2-40B4-BE49-F238E27FC236}">
                    <a16:creationId xmlns:a16="http://schemas.microsoft.com/office/drawing/2014/main" id="{74A1ABD8-41EF-0ED5-5730-95599D2DD93F}"/>
                  </a:ext>
                </a:extLst>
              </p:cNvPr>
              <p:cNvCxnSpPr>
                <a:cxnSpLocks/>
                <a:endCxn id="38" idx="3"/>
              </p:cNvCxnSpPr>
              <p:nvPr/>
            </p:nvCxnSpPr>
            <p:spPr>
              <a:xfrm>
                <a:off x="8861061" y="5088120"/>
                <a:ext cx="1268563" cy="377855"/>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0" name="Freeform 50">
                <a:extLst>
                  <a:ext uri="{FF2B5EF4-FFF2-40B4-BE49-F238E27FC236}">
                    <a16:creationId xmlns:a16="http://schemas.microsoft.com/office/drawing/2014/main" id="{64DD89B0-93C1-2605-680A-889C4C5170DC}"/>
                  </a:ext>
                </a:extLst>
              </p:cNvPr>
              <p:cNvSpPr>
                <a:spLocks/>
              </p:cNvSpPr>
              <p:nvPr/>
            </p:nvSpPr>
            <p:spPr bwMode="auto">
              <a:xfrm rot="6221931">
                <a:off x="10102204" y="4916851"/>
                <a:ext cx="247696" cy="252364"/>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chemeClr val="bg1">
                  <a:lumMod val="65000"/>
                </a:schemeClr>
              </a:solidFill>
              <a:ln w="3175">
                <a:solidFill>
                  <a:schemeClr val="tx1"/>
                </a:solidFill>
              </a:ln>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effectLst/>
                  <a:uLnTx/>
                  <a:uFillTx/>
                  <a:latin typeface="Calibri" panose="020F0502020204030204"/>
                  <a:ea typeface="+mn-ea"/>
                  <a:cs typeface="+mn-cs"/>
                </a:endParaRPr>
              </a:p>
            </p:txBody>
          </p:sp>
          <p:cxnSp>
            <p:nvCxnSpPr>
              <p:cNvPr id="41" name="Straight Arrow Connector 86">
                <a:extLst>
                  <a:ext uri="{FF2B5EF4-FFF2-40B4-BE49-F238E27FC236}">
                    <a16:creationId xmlns:a16="http://schemas.microsoft.com/office/drawing/2014/main" id="{40FCA1A8-C3C8-CF1A-B701-CCCB6855AFEE}"/>
                  </a:ext>
                </a:extLst>
              </p:cNvPr>
              <p:cNvCxnSpPr>
                <a:cxnSpLocks/>
                <a:stCxn id="121" idx="2"/>
                <a:endCxn id="40" idx="3"/>
              </p:cNvCxnSpPr>
              <p:nvPr/>
            </p:nvCxnSpPr>
            <p:spPr>
              <a:xfrm>
                <a:off x="8972226" y="4968836"/>
                <a:ext cx="1141814" cy="81714"/>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2" name="TextBox 17">
                <a:extLst>
                  <a:ext uri="{FF2B5EF4-FFF2-40B4-BE49-F238E27FC236}">
                    <a16:creationId xmlns:a16="http://schemas.microsoft.com/office/drawing/2014/main" id="{9863C767-880C-547E-19D3-8DC73E20803C}"/>
                  </a:ext>
                </a:extLst>
              </p:cNvPr>
              <p:cNvSpPr txBox="1"/>
              <p:nvPr/>
            </p:nvSpPr>
            <p:spPr>
              <a:xfrm>
                <a:off x="10390200" y="5402693"/>
                <a:ext cx="1164599" cy="291526"/>
              </a:xfrm>
              <a:prstGeom prst="rect">
                <a:avLst/>
              </a:prstGeom>
              <a:noFill/>
              <a:ln w="3175">
                <a:noFill/>
              </a:ln>
            </p:spPr>
            <p:txBody>
              <a:bodyPr wrap="square" rtlCol="0">
                <a:spAutoFit/>
              </a:bodyPr>
              <a:lstStyle/>
              <a:p>
                <a:pPr marL="0" marR="0" lvl="0" indent="0" algn="l" defTabSz="481921" rtl="0" eaLnBrk="1" fontAlgn="auto" latinLnBrk="0" hangingPunct="1">
                  <a:lnSpc>
                    <a:spcPct val="90000"/>
                  </a:lnSpc>
                  <a:spcBef>
                    <a:spcPts val="0"/>
                  </a:spcBef>
                  <a:spcAft>
                    <a:spcPts val="0"/>
                  </a:spcAft>
                  <a:buClrTx/>
                  <a:buSzTx/>
                  <a:buFontTx/>
                  <a:buNone/>
                  <a:tabLst/>
                  <a:defRPr/>
                </a:pPr>
                <a:r>
                  <a:rPr kumimoji="0" lang="en-gb" sz="1050" b="0"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t>Smart grid</a:t>
                </a:r>
                <a:endParaRPr kumimoji="0" lang="en-gb"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sp>
            <p:nvSpPr>
              <p:cNvPr id="43" name="TextBox 17">
                <a:extLst>
                  <a:ext uri="{FF2B5EF4-FFF2-40B4-BE49-F238E27FC236}">
                    <a16:creationId xmlns:a16="http://schemas.microsoft.com/office/drawing/2014/main" id="{F736A1D3-E73D-D0C9-1754-54727C3A7237}"/>
                  </a:ext>
                </a:extLst>
              </p:cNvPr>
              <p:cNvSpPr txBox="1"/>
              <p:nvPr/>
            </p:nvSpPr>
            <p:spPr>
              <a:xfrm>
                <a:off x="10390200" y="4958158"/>
                <a:ext cx="1984214" cy="283275"/>
              </a:xfrm>
              <a:prstGeom prst="rect">
                <a:avLst/>
              </a:prstGeom>
              <a:noFill/>
              <a:ln w="3175">
                <a:noFill/>
              </a:ln>
            </p:spPr>
            <p:txBody>
              <a:bodyPr wrap="square" rtlCol="0">
                <a:spAutoFit/>
              </a:bodyPr>
              <a:lstStyle/>
              <a:p>
                <a:pPr marL="0" marR="0" lvl="0" indent="0" algn="l" defTabSz="481921" rtl="0" eaLnBrk="1" fontAlgn="auto" latinLnBrk="0" hangingPunct="1">
                  <a:lnSpc>
                    <a:spcPct val="90000"/>
                  </a:lnSpc>
                  <a:spcBef>
                    <a:spcPts val="0"/>
                  </a:spcBef>
                  <a:spcAft>
                    <a:spcPts val="0"/>
                  </a:spcAft>
                  <a:buClrTx/>
                  <a:buSzTx/>
                  <a:buFontTx/>
                  <a:buNone/>
                  <a:tabLst/>
                  <a:defRPr/>
                </a:pPr>
                <a:r>
                  <a:rPr kumimoji="0" lang="en-gb" sz="1050" b="0"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t>Energy storage</a:t>
                </a:r>
                <a:endParaRPr kumimoji="0" lang="en-gb"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cxnSp>
            <p:nvCxnSpPr>
              <p:cNvPr id="44" name="Straight Arrow Connector 86">
                <a:extLst>
                  <a:ext uri="{FF2B5EF4-FFF2-40B4-BE49-F238E27FC236}">
                    <a16:creationId xmlns:a16="http://schemas.microsoft.com/office/drawing/2014/main" id="{6962DE1E-195B-4F4A-946E-D3FC90E5095A}"/>
                  </a:ext>
                </a:extLst>
              </p:cNvPr>
              <p:cNvCxnSpPr>
                <a:cxnSpLocks/>
              </p:cNvCxnSpPr>
              <p:nvPr/>
            </p:nvCxnSpPr>
            <p:spPr>
              <a:xfrm flipH="1" flipV="1">
                <a:off x="2896076" y="931965"/>
                <a:ext cx="1435469" cy="1355982"/>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5" name="Freeform 50">
                <a:extLst>
                  <a:ext uri="{FF2B5EF4-FFF2-40B4-BE49-F238E27FC236}">
                    <a16:creationId xmlns:a16="http://schemas.microsoft.com/office/drawing/2014/main" id="{5F1CBEA5-D528-F365-47FE-F707FD7FF335}"/>
                  </a:ext>
                </a:extLst>
              </p:cNvPr>
              <p:cNvSpPr>
                <a:spLocks/>
              </p:cNvSpPr>
              <p:nvPr/>
            </p:nvSpPr>
            <p:spPr bwMode="auto">
              <a:xfrm rot="17971523">
                <a:off x="2627501" y="740442"/>
                <a:ext cx="442196" cy="450536"/>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rgbClr val="A12128"/>
              </a:solidFill>
              <a:ln w="3175">
                <a:solidFill>
                  <a:schemeClr val="tx1"/>
                </a:solidFill>
              </a:ln>
              <a:effectLst/>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effectLst/>
                  <a:uLnTx/>
                  <a:uFillTx/>
                  <a:latin typeface="Calibri" panose="020F0502020204030204"/>
                  <a:ea typeface="+mn-ea"/>
                  <a:cs typeface="+mn-cs"/>
                </a:endParaRPr>
              </a:p>
            </p:txBody>
          </p:sp>
          <p:sp>
            <p:nvSpPr>
              <p:cNvPr id="46" name="TextBox 17">
                <a:extLst>
                  <a:ext uri="{FF2B5EF4-FFF2-40B4-BE49-F238E27FC236}">
                    <a16:creationId xmlns:a16="http://schemas.microsoft.com/office/drawing/2014/main" id="{D5CE2500-0477-0544-CAB9-A676E5914C97}"/>
                  </a:ext>
                </a:extLst>
              </p:cNvPr>
              <p:cNvSpPr txBox="1"/>
              <p:nvPr/>
            </p:nvSpPr>
            <p:spPr>
              <a:xfrm>
                <a:off x="521706" y="670639"/>
                <a:ext cx="2103624" cy="308027"/>
              </a:xfrm>
              <a:prstGeom prst="rect">
                <a:avLst/>
              </a:prstGeom>
              <a:noFill/>
              <a:ln w="3175">
                <a:noFill/>
              </a:ln>
            </p:spPr>
            <p:txBody>
              <a:bodyPr wrap="square" rtlCol="0">
                <a:spAutoFit/>
              </a:bodyPr>
              <a:lstStyle/>
              <a:p>
                <a:pPr marL="0" marR="0" lvl="0" indent="0" algn="r" defTabSz="481921"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t>Chips &amp; </a:t>
                </a:r>
                <a:r>
                  <a:rPr lang="en-gb" sz="1200" dirty="0">
                    <a:latin typeface="Montserrat" panose="00000500000000000000" pitchFamily="50" charset="0"/>
                    <a:cs typeface="Poppins" panose="00000500000000000000" pitchFamily="2" charset="0"/>
                  </a:rPr>
                  <a:t>P</a:t>
                </a:r>
                <a:r>
                  <a:rPr kumimoji="0" lang="en-gb" sz="1200" b="0"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t>hotonics</a:t>
                </a:r>
                <a:endParaRPr kumimoji="0" lang="en-gb" sz="1200" b="1"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sp>
            <p:nvSpPr>
              <p:cNvPr id="47" name="Freeform 43">
                <a:extLst>
                  <a:ext uri="{FF2B5EF4-FFF2-40B4-BE49-F238E27FC236}">
                    <a16:creationId xmlns:a16="http://schemas.microsoft.com/office/drawing/2014/main" id="{5C5578AE-BBE6-D8E5-E351-E6B9ECFB33A9}"/>
                  </a:ext>
                </a:extLst>
              </p:cNvPr>
              <p:cNvSpPr>
                <a:spLocks/>
              </p:cNvSpPr>
              <p:nvPr/>
            </p:nvSpPr>
            <p:spPr bwMode="auto">
              <a:xfrm>
                <a:off x="3609412" y="3286329"/>
                <a:ext cx="1701098" cy="1669618"/>
              </a:xfrm>
              <a:custGeom>
                <a:avLst/>
                <a:gdLst>
                  <a:gd name="T0" fmla="*/ 459 w 914"/>
                  <a:gd name="T1" fmla="*/ 1 h 914"/>
                  <a:gd name="T2" fmla="*/ 1 w 914"/>
                  <a:gd name="T3" fmla="*/ 455 h 914"/>
                  <a:gd name="T4" fmla="*/ 455 w 914"/>
                  <a:gd name="T5" fmla="*/ 913 h 914"/>
                  <a:gd name="T6" fmla="*/ 913 w 914"/>
                  <a:gd name="T7" fmla="*/ 459 h 914"/>
                  <a:gd name="T8" fmla="*/ 459 w 914"/>
                  <a:gd name="T9" fmla="*/ 1 h 914"/>
                </a:gdLst>
                <a:ahLst/>
                <a:cxnLst>
                  <a:cxn ang="0">
                    <a:pos x="T0" y="T1"/>
                  </a:cxn>
                  <a:cxn ang="0">
                    <a:pos x="T2" y="T3"/>
                  </a:cxn>
                  <a:cxn ang="0">
                    <a:pos x="T4" y="T5"/>
                  </a:cxn>
                  <a:cxn ang="0">
                    <a:pos x="T6" y="T7"/>
                  </a:cxn>
                  <a:cxn ang="0">
                    <a:pos x="T8" y="T9"/>
                  </a:cxn>
                </a:cxnLst>
                <a:rect l="0" t="0" r="r" b="b"/>
                <a:pathLst>
                  <a:path w="914" h="914">
                    <a:moveTo>
                      <a:pt x="459" y="1"/>
                    </a:moveTo>
                    <a:cubicBezTo>
                      <a:pt x="207" y="0"/>
                      <a:pt x="2" y="204"/>
                      <a:pt x="1" y="455"/>
                    </a:cubicBezTo>
                    <a:cubicBezTo>
                      <a:pt x="0" y="707"/>
                      <a:pt x="203" y="912"/>
                      <a:pt x="455" y="913"/>
                    </a:cubicBezTo>
                    <a:cubicBezTo>
                      <a:pt x="707" y="914"/>
                      <a:pt x="912" y="711"/>
                      <a:pt x="913" y="459"/>
                    </a:cubicBezTo>
                    <a:cubicBezTo>
                      <a:pt x="914" y="207"/>
                      <a:pt x="711" y="2"/>
                      <a:pt x="459" y="1"/>
                    </a:cubicBezTo>
                    <a:close/>
                  </a:path>
                </a:pathLst>
              </a:custGeom>
              <a:solidFill>
                <a:schemeClr val="bg1"/>
              </a:solidFill>
              <a:ln w="3175" cap="flat">
                <a:solidFill>
                  <a:srgbClr val="A12128"/>
                </a:solidFill>
                <a:prstDash val="solid"/>
                <a:miter lim="800000"/>
                <a:headEnd/>
                <a:tailEnd/>
              </a:ln>
              <a:effectLst/>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effectLst/>
                  <a:uLnTx/>
                  <a:uFillTx/>
                  <a:latin typeface="Calibri" panose="020F0502020204030204"/>
                  <a:ea typeface="+mn-ea"/>
                  <a:cs typeface="+mn-cs"/>
                </a:endParaRPr>
              </a:p>
            </p:txBody>
          </p:sp>
          <p:sp>
            <p:nvSpPr>
              <p:cNvPr id="48" name="Freeform 43">
                <a:extLst>
                  <a:ext uri="{FF2B5EF4-FFF2-40B4-BE49-F238E27FC236}">
                    <a16:creationId xmlns:a16="http://schemas.microsoft.com/office/drawing/2014/main" id="{CD370618-3EA3-0EE3-D529-F5E93A669820}"/>
                  </a:ext>
                </a:extLst>
              </p:cNvPr>
              <p:cNvSpPr>
                <a:spLocks/>
              </p:cNvSpPr>
              <p:nvPr/>
            </p:nvSpPr>
            <p:spPr bwMode="auto">
              <a:xfrm>
                <a:off x="4858949" y="1297177"/>
                <a:ext cx="1839711" cy="1805666"/>
              </a:xfrm>
              <a:custGeom>
                <a:avLst/>
                <a:gdLst>
                  <a:gd name="T0" fmla="*/ 459 w 914"/>
                  <a:gd name="T1" fmla="*/ 1 h 914"/>
                  <a:gd name="T2" fmla="*/ 1 w 914"/>
                  <a:gd name="T3" fmla="*/ 455 h 914"/>
                  <a:gd name="T4" fmla="*/ 455 w 914"/>
                  <a:gd name="T5" fmla="*/ 913 h 914"/>
                  <a:gd name="T6" fmla="*/ 913 w 914"/>
                  <a:gd name="T7" fmla="*/ 459 h 914"/>
                  <a:gd name="T8" fmla="*/ 459 w 914"/>
                  <a:gd name="T9" fmla="*/ 1 h 914"/>
                </a:gdLst>
                <a:ahLst/>
                <a:cxnLst>
                  <a:cxn ang="0">
                    <a:pos x="T0" y="T1"/>
                  </a:cxn>
                  <a:cxn ang="0">
                    <a:pos x="T2" y="T3"/>
                  </a:cxn>
                  <a:cxn ang="0">
                    <a:pos x="T4" y="T5"/>
                  </a:cxn>
                  <a:cxn ang="0">
                    <a:pos x="T6" y="T7"/>
                  </a:cxn>
                  <a:cxn ang="0">
                    <a:pos x="T8" y="T9"/>
                  </a:cxn>
                </a:cxnLst>
                <a:rect l="0" t="0" r="r" b="b"/>
                <a:pathLst>
                  <a:path w="914" h="914">
                    <a:moveTo>
                      <a:pt x="459" y="1"/>
                    </a:moveTo>
                    <a:cubicBezTo>
                      <a:pt x="207" y="0"/>
                      <a:pt x="2" y="204"/>
                      <a:pt x="1" y="455"/>
                    </a:cubicBezTo>
                    <a:cubicBezTo>
                      <a:pt x="0" y="707"/>
                      <a:pt x="203" y="912"/>
                      <a:pt x="455" y="913"/>
                    </a:cubicBezTo>
                    <a:cubicBezTo>
                      <a:pt x="707" y="914"/>
                      <a:pt x="912" y="711"/>
                      <a:pt x="913" y="459"/>
                    </a:cubicBezTo>
                    <a:cubicBezTo>
                      <a:pt x="914" y="207"/>
                      <a:pt x="711" y="2"/>
                      <a:pt x="459" y="1"/>
                    </a:cubicBezTo>
                    <a:close/>
                  </a:path>
                </a:pathLst>
              </a:custGeom>
              <a:solidFill>
                <a:schemeClr val="bg1"/>
              </a:solidFill>
              <a:ln w="3175" cap="flat">
                <a:solidFill>
                  <a:srgbClr val="A12128"/>
                </a:solidFill>
                <a:prstDash val="solid"/>
                <a:miter lim="800000"/>
                <a:headEnd/>
                <a:tailEnd/>
              </a:ln>
              <a:effectLst/>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effectLst/>
                  <a:uLnTx/>
                  <a:uFillTx/>
                  <a:latin typeface="Calibri" panose="020F0502020204030204"/>
                  <a:ea typeface="+mn-ea"/>
                  <a:cs typeface="+mn-cs"/>
                </a:endParaRPr>
              </a:p>
            </p:txBody>
          </p:sp>
          <p:sp>
            <p:nvSpPr>
              <p:cNvPr id="49" name="Freeform 43">
                <a:extLst>
                  <a:ext uri="{FF2B5EF4-FFF2-40B4-BE49-F238E27FC236}">
                    <a16:creationId xmlns:a16="http://schemas.microsoft.com/office/drawing/2014/main" id="{75C4702F-8FA9-831A-A654-B84085F44110}"/>
                  </a:ext>
                </a:extLst>
              </p:cNvPr>
              <p:cNvSpPr>
                <a:spLocks/>
              </p:cNvSpPr>
              <p:nvPr/>
            </p:nvSpPr>
            <p:spPr bwMode="auto">
              <a:xfrm>
                <a:off x="4012027" y="2002113"/>
                <a:ext cx="1756968" cy="1724453"/>
              </a:xfrm>
              <a:custGeom>
                <a:avLst/>
                <a:gdLst>
                  <a:gd name="T0" fmla="*/ 459 w 914"/>
                  <a:gd name="T1" fmla="*/ 1 h 914"/>
                  <a:gd name="T2" fmla="*/ 1 w 914"/>
                  <a:gd name="T3" fmla="*/ 455 h 914"/>
                  <a:gd name="T4" fmla="*/ 455 w 914"/>
                  <a:gd name="T5" fmla="*/ 913 h 914"/>
                  <a:gd name="T6" fmla="*/ 913 w 914"/>
                  <a:gd name="T7" fmla="*/ 459 h 914"/>
                  <a:gd name="T8" fmla="*/ 459 w 914"/>
                  <a:gd name="T9" fmla="*/ 1 h 914"/>
                </a:gdLst>
                <a:ahLst/>
                <a:cxnLst>
                  <a:cxn ang="0">
                    <a:pos x="T0" y="T1"/>
                  </a:cxn>
                  <a:cxn ang="0">
                    <a:pos x="T2" y="T3"/>
                  </a:cxn>
                  <a:cxn ang="0">
                    <a:pos x="T4" y="T5"/>
                  </a:cxn>
                  <a:cxn ang="0">
                    <a:pos x="T6" y="T7"/>
                  </a:cxn>
                  <a:cxn ang="0">
                    <a:pos x="T8" y="T9"/>
                  </a:cxn>
                </a:cxnLst>
                <a:rect l="0" t="0" r="r" b="b"/>
                <a:pathLst>
                  <a:path w="914" h="914">
                    <a:moveTo>
                      <a:pt x="459" y="1"/>
                    </a:moveTo>
                    <a:cubicBezTo>
                      <a:pt x="207" y="0"/>
                      <a:pt x="2" y="204"/>
                      <a:pt x="1" y="455"/>
                    </a:cubicBezTo>
                    <a:cubicBezTo>
                      <a:pt x="0" y="707"/>
                      <a:pt x="203" y="912"/>
                      <a:pt x="455" y="913"/>
                    </a:cubicBezTo>
                    <a:cubicBezTo>
                      <a:pt x="707" y="914"/>
                      <a:pt x="912" y="711"/>
                      <a:pt x="913" y="459"/>
                    </a:cubicBezTo>
                    <a:cubicBezTo>
                      <a:pt x="914" y="207"/>
                      <a:pt x="711" y="2"/>
                      <a:pt x="459" y="1"/>
                    </a:cubicBezTo>
                    <a:close/>
                  </a:path>
                </a:pathLst>
              </a:custGeom>
              <a:solidFill>
                <a:schemeClr val="bg1"/>
              </a:solidFill>
              <a:ln w="3175" cap="flat">
                <a:solidFill>
                  <a:srgbClr val="A12128"/>
                </a:solidFill>
                <a:prstDash val="solid"/>
                <a:miter lim="800000"/>
                <a:headEnd/>
                <a:tailEnd/>
              </a:ln>
              <a:effectLst/>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effectLst/>
                  <a:uLnTx/>
                  <a:uFillTx/>
                  <a:latin typeface="Calibri" panose="020F0502020204030204"/>
                  <a:ea typeface="+mn-ea"/>
                  <a:cs typeface="+mn-cs"/>
                </a:endParaRPr>
              </a:p>
            </p:txBody>
          </p:sp>
          <p:sp>
            <p:nvSpPr>
              <p:cNvPr id="50" name="TextBox 48">
                <a:extLst>
                  <a:ext uri="{FF2B5EF4-FFF2-40B4-BE49-F238E27FC236}">
                    <a16:creationId xmlns:a16="http://schemas.microsoft.com/office/drawing/2014/main" id="{5F781A4F-4421-827B-956D-AA96C307A5CA}"/>
                  </a:ext>
                </a:extLst>
              </p:cNvPr>
              <p:cNvSpPr txBox="1"/>
              <p:nvPr/>
            </p:nvSpPr>
            <p:spPr>
              <a:xfrm>
                <a:off x="3610520" y="3953282"/>
                <a:ext cx="1393490" cy="506046"/>
              </a:xfrm>
              <a:prstGeom prst="rect">
                <a:avLst/>
              </a:prstGeom>
              <a:noFill/>
              <a:ln w="3175">
                <a:noFill/>
              </a:ln>
            </p:spPr>
            <p:txBody>
              <a:bodyPr wrap="square" rtlCol="0">
                <a:spAutoFit/>
              </a:bodyPr>
              <a:lstStyle/>
              <a:p>
                <a:pPr marL="0" marR="0" lvl="0" indent="0" algn="ctr" defTabSz="481921"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t>Creative </a:t>
                </a:r>
                <a:br>
                  <a:rPr kumimoji="0" lang="en-gb" sz="1200"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br>
                <a:r>
                  <a:rPr lang="en-gb" sz="1200" dirty="0">
                    <a:latin typeface="Montserrat" panose="00000500000000000000" pitchFamily="50" charset="0"/>
                    <a:cs typeface="Poppins" panose="00000500000000000000" pitchFamily="2" charset="0"/>
                  </a:rPr>
                  <a:t>E</a:t>
                </a:r>
                <a:r>
                  <a:rPr kumimoji="0" lang="en-gb" sz="1200" b="0"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t>conomy</a:t>
                </a:r>
                <a:endParaRPr kumimoji="0" lang="en-gb" sz="120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sp>
            <p:nvSpPr>
              <p:cNvPr id="51" name="TextBox 17">
                <a:extLst>
                  <a:ext uri="{FF2B5EF4-FFF2-40B4-BE49-F238E27FC236}">
                    <a16:creationId xmlns:a16="http://schemas.microsoft.com/office/drawing/2014/main" id="{26754FD4-F1A5-7B24-079D-7FB3EA9B091E}"/>
                  </a:ext>
                </a:extLst>
              </p:cNvPr>
              <p:cNvSpPr txBox="1"/>
              <p:nvPr/>
            </p:nvSpPr>
            <p:spPr>
              <a:xfrm>
                <a:off x="10870955" y="3760301"/>
                <a:ext cx="1265619" cy="283275"/>
              </a:xfrm>
              <a:prstGeom prst="rect">
                <a:avLst/>
              </a:prstGeom>
              <a:noFill/>
              <a:ln w="3175">
                <a:noFill/>
              </a:ln>
            </p:spPr>
            <p:txBody>
              <a:bodyPr wrap="square" rtlCol="0">
                <a:spAutoFit/>
              </a:bodyPr>
              <a:lstStyle/>
              <a:p>
                <a:pPr marL="0" marR="0" lvl="0" indent="0" algn="l" defTabSz="481921" rtl="0" eaLnBrk="1" fontAlgn="auto" latinLnBrk="0" hangingPunct="1">
                  <a:lnSpc>
                    <a:spcPct val="90000"/>
                  </a:lnSpc>
                  <a:spcBef>
                    <a:spcPts val="0"/>
                  </a:spcBef>
                  <a:spcAft>
                    <a:spcPts val="0"/>
                  </a:spcAft>
                  <a:buClrTx/>
                  <a:buSzTx/>
                  <a:buFontTx/>
                  <a:buNone/>
                  <a:tabLst/>
                  <a:defRPr/>
                </a:pPr>
                <a:r>
                  <a:rPr kumimoji="0" lang="en-gb" sz="1050" b="0"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t>Circular economy</a:t>
                </a:r>
                <a:endParaRPr kumimoji="0" lang="en-gb"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cxnSp>
            <p:nvCxnSpPr>
              <p:cNvPr id="52" name="Straight Arrow Connector 109">
                <a:extLst>
                  <a:ext uri="{FF2B5EF4-FFF2-40B4-BE49-F238E27FC236}">
                    <a16:creationId xmlns:a16="http://schemas.microsoft.com/office/drawing/2014/main" id="{FAFCC5F5-7A53-A296-BCD1-3ECBE9B07313}"/>
                  </a:ext>
                </a:extLst>
              </p:cNvPr>
              <p:cNvCxnSpPr>
                <a:cxnSpLocks/>
              </p:cNvCxnSpPr>
              <p:nvPr/>
            </p:nvCxnSpPr>
            <p:spPr>
              <a:xfrm flipH="1">
                <a:off x="7509707" y="3732420"/>
                <a:ext cx="1826554" cy="162616"/>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3" name="Freeform 50">
                <a:extLst>
                  <a:ext uri="{FF2B5EF4-FFF2-40B4-BE49-F238E27FC236}">
                    <a16:creationId xmlns:a16="http://schemas.microsoft.com/office/drawing/2014/main" id="{C973E990-67FD-D268-6DBB-FE204062EA36}"/>
                  </a:ext>
                </a:extLst>
              </p:cNvPr>
              <p:cNvSpPr>
                <a:spLocks/>
              </p:cNvSpPr>
              <p:nvPr/>
            </p:nvSpPr>
            <p:spPr bwMode="auto">
              <a:xfrm rot="3476543" flipH="1">
                <a:off x="5795192" y="5438140"/>
                <a:ext cx="462028" cy="470738"/>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rgbClr val="284177"/>
              </a:solidFill>
              <a:ln w="3175">
                <a:solidFill>
                  <a:schemeClr val="tx1"/>
                </a:solidFill>
              </a:ln>
              <a:effectLst/>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effectLst/>
                  <a:uLnTx/>
                  <a:uFillTx/>
                  <a:latin typeface="Calibri" panose="020F0502020204030204"/>
                  <a:ea typeface="+mn-ea"/>
                  <a:cs typeface="+mn-cs"/>
                </a:endParaRPr>
              </a:p>
            </p:txBody>
          </p:sp>
          <p:sp>
            <p:nvSpPr>
              <p:cNvPr id="55" name="TextBox 17">
                <a:extLst>
                  <a:ext uri="{FF2B5EF4-FFF2-40B4-BE49-F238E27FC236}">
                    <a16:creationId xmlns:a16="http://schemas.microsoft.com/office/drawing/2014/main" id="{F1D8540E-DD7D-F711-2B0C-DC0E12722264}"/>
                  </a:ext>
                </a:extLst>
              </p:cNvPr>
              <p:cNvSpPr txBox="1"/>
              <p:nvPr/>
            </p:nvSpPr>
            <p:spPr>
              <a:xfrm>
                <a:off x="2177396" y="3883798"/>
                <a:ext cx="1390075" cy="506046"/>
              </a:xfrm>
              <a:prstGeom prst="rect">
                <a:avLst/>
              </a:prstGeom>
              <a:noFill/>
              <a:ln w="3175">
                <a:noFill/>
              </a:ln>
            </p:spPr>
            <p:txBody>
              <a:bodyPr wrap="square" rtlCol="0">
                <a:spAutoFit/>
              </a:bodyPr>
              <a:lstStyle/>
              <a:p>
                <a:pPr marL="0" marR="0" lvl="0" indent="0" algn="r" defTabSz="481921"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t>Creative solutions</a:t>
                </a:r>
                <a:endParaRPr kumimoji="0" lang="en-gb" sz="1200" b="1"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cxnSp>
            <p:nvCxnSpPr>
              <p:cNvPr id="56" name="Straight Arrow Connector 97">
                <a:extLst>
                  <a:ext uri="{FF2B5EF4-FFF2-40B4-BE49-F238E27FC236}">
                    <a16:creationId xmlns:a16="http://schemas.microsoft.com/office/drawing/2014/main" id="{7B4B035B-E712-302A-7667-429FFC3E02BC}"/>
                  </a:ext>
                </a:extLst>
              </p:cNvPr>
              <p:cNvCxnSpPr>
                <a:cxnSpLocks/>
                <a:stCxn id="98" idx="1"/>
              </p:cNvCxnSpPr>
              <p:nvPr/>
            </p:nvCxnSpPr>
            <p:spPr>
              <a:xfrm flipV="1">
                <a:off x="1106617" y="3869924"/>
                <a:ext cx="1180636" cy="695894"/>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7" name="TextBox 17">
                <a:extLst>
                  <a:ext uri="{FF2B5EF4-FFF2-40B4-BE49-F238E27FC236}">
                    <a16:creationId xmlns:a16="http://schemas.microsoft.com/office/drawing/2014/main" id="{04504C39-05AC-CB17-BA5B-643E616A2ED5}"/>
                  </a:ext>
                </a:extLst>
              </p:cNvPr>
              <p:cNvSpPr txBox="1"/>
              <p:nvPr/>
            </p:nvSpPr>
            <p:spPr>
              <a:xfrm>
                <a:off x="-266832" y="4442446"/>
                <a:ext cx="1363010" cy="291526"/>
              </a:xfrm>
              <a:prstGeom prst="rect">
                <a:avLst/>
              </a:prstGeom>
              <a:noFill/>
              <a:ln>
                <a:noFill/>
              </a:ln>
            </p:spPr>
            <p:txBody>
              <a:bodyPr wrap="square" rtlCol="0">
                <a:spAutoFit/>
              </a:bodyPr>
              <a:lstStyle/>
              <a:p>
                <a:pPr marL="0" marR="0" lvl="0" indent="0" algn="r" defTabSz="481921" rtl="0" eaLnBrk="1" fontAlgn="auto" latinLnBrk="0" hangingPunct="1">
                  <a:lnSpc>
                    <a:spcPct val="90000"/>
                  </a:lnSpc>
                  <a:spcBef>
                    <a:spcPts val="0"/>
                  </a:spcBef>
                  <a:spcAft>
                    <a:spcPts val="0"/>
                  </a:spcAft>
                  <a:buClrTx/>
                  <a:buSzTx/>
                  <a:buFontTx/>
                  <a:buNone/>
                  <a:tabLst/>
                  <a:defRPr/>
                </a:pPr>
                <a:r>
                  <a:rPr kumimoji="0" lang="en-gb" sz="1050" b="0"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t>Metaverse</a:t>
                </a:r>
                <a:endParaRPr kumimoji="0" lang="en-gb"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cxnSp>
            <p:nvCxnSpPr>
              <p:cNvPr id="58" name="Straight Arrow Connector 97">
                <a:extLst>
                  <a:ext uri="{FF2B5EF4-FFF2-40B4-BE49-F238E27FC236}">
                    <a16:creationId xmlns:a16="http://schemas.microsoft.com/office/drawing/2014/main" id="{F34FE55A-9479-D411-DC18-E3579EFBC5EC}"/>
                  </a:ext>
                </a:extLst>
              </p:cNvPr>
              <p:cNvCxnSpPr>
                <a:cxnSpLocks/>
                <a:stCxn id="59" idx="3"/>
                <a:endCxn id="62" idx="1"/>
              </p:cNvCxnSpPr>
              <p:nvPr/>
            </p:nvCxnSpPr>
            <p:spPr>
              <a:xfrm flipV="1">
                <a:off x="1503592" y="4672802"/>
                <a:ext cx="1430876" cy="687396"/>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9" name="Freeform 50">
                <a:extLst>
                  <a:ext uri="{FF2B5EF4-FFF2-40B4-BE49-F238E27FC236}">
                    <a16:creationId xmlns:a16="http://schemas.microsoft.com/office/drawing/2014/main" id="{E2908A6C-4D79-5F4B-8177-3172D499DB96}"/>
                  </a:ext>
                </a:extLst>
              </p:cNvPr>
              <p:cNvSpPr>
                <a:spLocks/>
              </p:cNvSpPr>
              <p:nvPr/>
            </p:nvSpPr>
            <p:spPr bwMode="auto">
              <a:xfrm rot="16835643">
                <a:off x="1268305" y="5247588"/>
                <a:ext cx="247694" cy="252366"/>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chemeClr val="bg1">
                  <a:lumMod val="65000"/>
                </a:schemeClr>
              </a:solidFill>
              <a:ln w="3175">
                <a:solidFill>
                  <a:schemeClr val="tx1"/>
                </a:solidFill>
              </a:ln>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effectLst/>
                  <a:uLnTx/>
                  <a:uFillTx/>
                  <a:latin typeface="Calibri" panose="020F0502020204030204"/>
                  <a:ea typeface="+mn-ea"/>
                  <a:cs typeface="+mn-cs"/>
                </a:endParaRPr>
              </a:p>
            </p:txBody>
          </p:sp>
          <p:sp>
            <p:nvSpPr>
              <p:cNvPr id="60" name="TextBox 17">
                <a:extLst>
                  <a:ext uri="{FF2B5EF4-FFF2-40B4-BE49-F238E27FC236}">
                    <a16:creationId xmlns:a16="http://schemas.microsoft.com/office/drawing/2014/main" id="{64C97ECA-DAA6-C45F-A03E-457FA3E2E61A}"/>
                  </a:ext>
                </a:extLst>
              </p:cNvPr>
              <p:cNvSpPr txBox="1"/>
              <p:nvPr/>
            </p:nvSpPr>
            <p:spPr>
              <a:xfrm>
                <a:off x="160205" y="5550601"/>
                <a:ext cx="1701599" cy="283275"/>
              </a:xfrm>
              <a:prstGeom prst="rect">
                <a:avLst/>
              </a:prstGeom>
              <a:noFill/>
              <a:ln w="3175">
                <a:noFill/>
              </a:ln>
            </p:spPr>
            <p:txBody>
              <a:bodyPr wrap="square" rtlCol="0">
                <a:spAutoFit/>
              </a:bodyPr>
              <a:lstStyle/>
              <a:p>
                <a:pPr lvl="0" algn="r" defTabSz="481921">
                  <a:lnSpc>
                    <a:spcPct val="90000"/>
                  </a:lnSpc>
                  <a:defRPr/>
                </a:pPr>
                <a:r>
                  <a:rPr kumimoji="0" lang="en-gb" sz="1050" b="0"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t>Productions &amp; IPR</a:t>
                </a:r>
                <a:endParaRPr kumimoji="0" lang="en-gb"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cxnSp>
            <p:nvCxnSpPr>
              <p:cNvPr id="61" name="Straight Arrow Connector 97">
                <a:extLst>
                  <a:ext uri="{FF2B5EF4-FFF2-40B4-BE49-F238E27FC236}">
                    <a16:creationId xmlns:a16="http://schemas.microsoft.com/office/drawing/2014/main" id="{AF9DA724-28E3-A913-62E9-D43D2DE540A4}"/>
                  </a:ext>
                </a:extLst>
              </p:cNvPr>
              <p:cNvCxnSpPr>
                <a:cxnSpLocks/>
                <a:stCxn id="98" idx="1"/>
                <a:endCxn id="62" idx="1"/>
              </p:cNvCxnSpPr>
              <p:nvPr/>
            </p:nvCxnSpPr>
            <p:spPr>
              <a:xfrm>
                <a:off x="1106618" y="4565818"/>
                <a:ext cx="1827851" cy="106985"/>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2" name="Freeform 50">
                <a:extLst>
                  <a:ext uri="{FF2B5EF4-FFF2-40B4-BE49-F238E27FC236}">
                    <a16:creationId xmlns:a16="http://schemas.microsoft.com/office/drawing/2014/main" id="{45618262-0F33-A53D-C92E-1FDF5DD3330F}"/>
                  </a:ext>
                </a:extLst>
              </p:cNvPr>
              <p:cNvSpPr>
                <a:spLocks/>
              </p:cNvSpPr>
              <p:nvPr/>
            </p:nvSpPr>
            <p:spPr bwMode="auto">
              <a:xfrm rot="16559186">
                <a:off x="2910494" y="4360038"/>
                <a:ext cx="512642" cy="533460"/>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rgbClr val="284177"/>
              </a:solidFill>
              <a:ln w="3175">
                <a:solidFill>
                  <a:schemeClr val="tx1"/>
                </a:solidFill>
              </a:ln>
              <a:effectLst/>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effectLst/>
                  <a:uLnTx/>
                  <a:uFillTx/>
                  <a:latin typeface="Calibri" panose="020F0502020204030204"/>
                  <a:ea typeface="+mn-ea"/>
                  <a:cs typeface="+mn-cs"/>
                </a:endParaRPr>
              </a:p>
            </p:txBody>
          </p:sp>
          <p:cxnSp>
            <p:nvCxnSpPr>
              <p:cNvPr id="63" name="Straight Arrow Connector 113">
                <a:extLst>
                  <a:ext uri="{FF2B5EF4-FFF2-40B4-BE49-F238E27FC236}">
                    <a16:creationId xmlns:a16="http://schemas.microsoft.com/office/drawing/2014/main" id="{00261E43-ED61-4101-3188-FD26E9AEA4B9}"/>
                  </a:ext>
                </a:extLst>
              </p:cNvPr>
              <p:cNvCxnSpPr>
                <a:cxnSpLocks/>
                <a:stCxn id="48" idx="0"/>
                <a:endCxn id="68" idx="2"/>
              </p:cNvCxnSpPr>
              <p:nvPr/>
            </p:nvCxnSpPr>
            <p:spPr>
              <a:xfrm flipH="1" flipV="1">
                <a:off x="5769935" y="1099657"/>
                <a:ext cx="12895" cy="199495"/>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4" name="Straight Arrow Connector 113">
                <a:extLst>
                  <a:ext uri="{FF2B5EF4-FFF2-40B4-BE49-F238E27FC236}">
                    <a16:creationId xmlns:a16="http://schemas.microsoft.com/office/drawing/2014/main" id="{FF90CB3B-72A9-41C0-585F-9249F4DD819B}"/>
                  </a:ext>
                </a:extLst>
              </p:cNvPr>
              <p:cNvCxnSpPr>
                <a:cxnSpLocks/>
                <a:stCxn id="4" idx="1"/>
              </p:cNvCxnSpPr>
              <p:nvPr/>
            </p:nvCxnSpPr>
            <p:spPr>
              <a:xfrm>
                <a:off x="5590688" y="376086"/>
                <a:ext cx="269735" cy="467264"/>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TextBox 17">
                <a:extLst>
                  <a:ext uri="{FF2B5EF4-FFF2-40B4-BE49-F238E27FC236}">
                    <a16:creationId xmlns:a16="http://schemas.microsoft.com/office/drawing/2014/main" id="{1CFF5EB7-7A0D-D7B5-3FD1-D0F16CCA2BA6}"/>
                  </a:ext>
                </a:extLst>
              </p:cNvPr>
              <p:cNvSpPr txBox="1"/>
              <p:nvPr/>
            </p:nvSpPr>
            <p:spPr>
              <a:xfrm>
                <a:off x="6713536" y="280554"/>
                <a:ext cx="1223568" cy="629805"/>
              </a:xfrm>
              <a:prstGeom prst="rect">
                <a:avLst/>
              </a:prstGeom>
              <a:noFill/>
              <a:ln w="3175">
                <a:noFill/>
              </a:ln>
            </p:spPr>
            <p:txBody>
              <a:bodyPr wrap="square" rtlCol="0">
                <a:spAutoFit/>
              </a:bodyPr>
              <a:lstStyle/>
              <a:p>
                <a:pPr marL="0" marR="0" lvl="0" indent="0" algn="l" defTabSz="481921" rtl="0" eaLnBrk="1" fontAlgn="auto" latinLnBrk="0" hangingPunct="1">
                  <a:lnSpc>
                    <a:spcPct val="90000"/>
                  </a:lnSpc>
                  <a:spcBef>
                    <a:spcPts val="0"/>
                  </a:spcBef>
                  <a:spcAft>
                    <a:spcPts val="0"/>
                  </a:spcAft>
                  <a:buClrTx/>
                  <a:buSzTx/>
                  <a:buFontTx/>
                  <a:buNone/>
                  <a:tabLst/>
                  <a:defRPr/>
                </a:pPr>
                <a:r>
                  <a:rPr kumimoji="0" lang="en-gb" sz="1050" b="0"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t>Digital health </a:t>
                </a:r>
                <a:br>
                  <a:rPr kumimoji="0" lang="en-gb" sz="1050" b="0"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br>
                <a:r>
                  <a:rPr kumimoji="0" lang="en-gb" sz="1050" b="0"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t>&amp; IT</a:t>
                </a:r>
              </a:p>
            </p:txBody>
          </p:sp>
          <p:sp>
            <p:nvSpPr>
              <p:cNvPr id="66" name="Freeform 50">
                <a:extLst>
                  <a:ext uri="{FF2B5EF4-FFF2-40B4-BE49-F238E27FC236}">
                    <a16:creationId xmlns:a16="http://schemas.microsoft.com/office/drawing/2014/main" id="{32B20075-0771-9178-1C8D-557D97F317E6}"/>
                  </a:ext>
                </a:extLst>
              </p:cNvPr>
              <p:cNvSpPr>
                <a:spLocks/>
              </p:cNvSpPr>
              <p:nvPr/>
            </p:nvSpPr>
            <p:spPr bwMode="auto">
              <a:xfrm rot="7763641">
                <a:off x="6449487" y="470764"/>
                <a:ext cx="247696" cy="252366"/>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chemeClr val="bg1">
                  <a:lumMod val="65000"/>
                </a:schemeClr>
              </a:solidFill>
              <a:ln w="3175">
                <a:solidFill>
                  <a:schemeClr val="tx1"/>
                </a:solidFill>
              </a:ln>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effectLst/>
                  <a:uLnTx/>
                  <a:uFillTx/>
                  <a:latin typeface="Calibri" panose="020F0502020204030204"/>
                  <a:ea typeface="+mn-ea"/>
                  <a:cs typeface="+mn-cs"/>
                </a:endParaRPr>
              </a:p>
            </p:txBody>
          </p:sp>
          <p:cxnSp>
            <p:nvCxnSpPr>
              <p:cNvPr id="67" name="Straight Arrow Connector 113">
                <a:extLst>
                  <a:ext uri="{FF2B5EF4-FFF2-40B4-BE49-F238E27FC236}">
                    <a16:creationId xmlns:a16="http://schemas.microsoft.com/office/drawing/2014/main" id="{7C40C2AD-1CBB-1D06-DA8C-19DF17619331}"/>
                  </a:ext>
                </a:extLst>
              </p:cNvPr>
              <p:cNvCxnSpPr>
                <a:cxnSpLocks/>
                <a:stCxn id="66" idx="3"/>
              </p:cNvCxnSpPr>
              <p:nvPr/>
            </p:nvCxnSpPr>
            <p:spPr>
              <a:xfrm flipH="1">
                <a:off x="5883438" y="555155"/>
                <a:ext cx="585701" cy="311215"/>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8" name="Freeform 50">
                <a:extLst>
                  <a:ext uri="{FF2B5EF4-FFF2-40B4-BE49-F238E27FC236}">
                    <a16:creationId xmlns:a16="http://schemas.microsoft.com/office/drawing/2014/main" id="{331E1574-7E90-0C0A-53FC-19A8B5E028ED}"/>
                  </a:ext>
                </a:extLst>
              </p:cNvPr>
              <p:cNvSpPr>
                <a:spLocks/>
              </p:cNvSpPr>
              <p:nvPr/>
            </p:nvSpPr>
            <p:spPr bwMode="auto">
              <a:xfrm rot="4849173" flipH="1">
                <a:off x="5573537" y="667577"/>
                <a:ext cx="454848" cy="463424"/>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rgbClr val="284177"/>
              </a:solidFill>
              <a:ln w="3175">
                <a:solidFill>
                  <a:schemeClr val="tx1"/>
                </a:solidFill>
              </a:ln>
              <a:effectLst/>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effectLst/>
                  <a:uLnTx/>
                  <a:uFillTx/>
                  <a:latin typeface="Calibri" panose="020F0502020204030204"/>
                  <a:ea typeface="+mn-ea"/>
                  <a:cs typeface="+mn-cs"/>
                </a:endParaRPr>
              </a:p>
            </p:txBody>
          </p:sp>
          <p:sp>
            <p:nvSpPr>
              <p:cNvPr id="69" name="TextBox 17">
                <a:extLst>
                  <a:ext uri="{FF2B5EF4-FFF2-40B4-BE49-F238E27FC236}">
                    <a16:creationId xmlns:a16="http://schemas.microsoft.com/office/drawing/2014/main" id="{AB5B12FA-E92B-E9ED-7390-E34D497092FD}"/>
                  </a:ext>
                </a:extLst>
              </p:cNvPr>
              <p:cNvSpPr txBox="1"/>
              <p:nvPr/>
            </p:nvSpPr>
            <p:spPr>
              <a:xfrm>
                <a:off x="3569029" y="559702"/>
                <a:ext cx="1428353" cy="473042"/>
              </a:xfrm>
              <a:prstGeom prst="rect">
                <a:avLst/>
              </a:prstGeom>
              <a:noFill/>
              <a:ln w="3175">
                <a:noFill/>
              </a:ln>
            </p:spPr>
            <p:txBody>
              <a:bodyPr wrap="square" rtlCol="0">
                <a:spAutoFit/>
              </a:bodyPr>
              <a:lstStyle/>
              <a:p>
                <a:pPr marL="0" marR="0" lvl="0" indent="0" algn="r" defTabSz="481921" rtl="0" eaLnBrk="1" fontAlgn="auto" latinLnBrk="0" hangingPunct="1">
                  <a:lnSpc>
                    <a:spcPct val="90000"/>
                  </a:lnSpc>
                  <a:spcBef>
                    <a:spcPts val="0"/>
                  </a:spcBef>
                  <a:spcAft>
                    <a:spcPts val="0"/>
                  </a:spcAft>
                  <a:buClrTx/>
                  <a:buSzTx/>
                  <a:buFontTx/>
                  <a:buNone/>
                  <a:tabLst/>
                  <a:defRPr/>
                </a:pPr>
                <a:r>
                  <a:rPr kumimoji="0" lang="en-gb" sz="1050" b="0"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t>Biotechnology &amp; Pharma</a:t>
                </a:r>
              </a:p>
            </p:txBody>
          </p:sp>
          <p:sp>
            <p:nvSpPr>
              <p:cNvPr id="70" name="Freeform 50">
                <a:extLst>
                  <a:ext uri="{FF2B5EF4-FFF2-40B4-BE49-F238E27FC236}">
                    <a16:creationId xmlns:a16="http://schemas.microsoft.com/office/drawing/2014/main" id="{64B85409-0C5B-481B-9965-22CEB43661DB}"/>
                  </a:ext>
                </a:extLst>
              </p:cNvPr>
              <p:cNvSpPr>
                <a:spLocks/>
              </p:cNvSpPr>
              <p:nvPr/>
            </p:nvSpPr>
            <p:spPr bwMode="auto">
              <a:xfrm rot="7763641">
                <a:off x="5002657" y="606241"/>
                <a:ext cx="247696" cy="252366"/>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chemeClr val="bg1">
                  <a:lumMod val="65000"/>
                </a:schemeClr>
              </a:solidFill>
              <a:ln w="3175">
                <a:solidFill>
                  <a:schemeClr val="tx1"/>
                </a:solidFill>
              </a:ln>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effectLst/>
                  <a:uLnTx/>
                  <a:uFillTx/>
                  <a:latin typeface="Calibri" panose="020F0502020204030204"/>
                  <a:ea typeface="+mn-ea"/>
                  <a:cs typeface="+mn-cs"/>
                </a:endParaRPr>
              </a:p>
            </p:txBody>
          </p:sp>
          <p:cxnSp>
            <p:nvCxnSpPr>
              <p:cNvPr id="71" name="Straight Arrow Connector 113">
                <a:extLst>
                  <a:ext uri="{FF2B5EF4-FFF2-40B4-BE49-F238E27FC236}">
                    <a16:creationId xmlns:a16="http://schemas.microsoft.com/office/drawing/2014/main" id="{B30F7D88-18D7-8952-6BDF-02B5490217BF}"/>
                  </a:ext>
                </a:extLst>
              </p:cNvPr>
              <p:cNvCxnSpPr>
                <a:cxnSpLocks/>
                <a:stCxn id="70" idx="1"/>
                <a:endCxn id="68" idx="3"/>
              </p:cNvCxnSpPr>
              <p:nvPr/>
            </p:nvCxnSpPr>
            <p:spPr>
              <a:xfrm>
                <a:off x="5230701" y="774217"/>
                <a:ext cx="366296" cy="95106"/>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2" name="Freeform 43">
                <a:extLst>
                  <a:ext uri="{FF2B5EF4-FFF2-40B4-BE49-F238E27FC236}">
                    <a16:creationId xmlns:a16="http://schemas.microsoft.com/office/drawing/2014/main" id="{9D92232A-7E79-F671-B9C3-0D692EA66483}"/>
                  </a:ext>
                </a:extLst>
              </p:cNvPr>
              <p:cNvSpPr>
                <a:spLocks/>
              </p:cNvSpPr>
              <p:nvPr/>
            </p:nvSpPr>
            <p:spPr bwMode="auto">
              <a:xfrm>
                <a:off x="6242287" y="3209729"/>
                <a:ext cx="1755957" cy="1723462"/>
              </a:xfrm>
              <a:custGeom>
                <a:avLst/>
                <a:gdLst>
                  <a:gd name="T0" fmla="*/ 459 w 914"/>
                  <a:gd name="T1" fmla="*/ 1 h 914"/>
                  <a:gd name="T2" fmla="*/ 1 w 914"/>
                  <a:gd name="T3" fmla="*/ 455 h 914"/>
                  <a:gd name="T4" fmla="*/ 455 w 914"/>
                  <a:gd name="T5" fmla="*/ 913 h 914"/>
                  <a:gd name="T6" fmla="*/ 913 w 914"/>
                  <a:gd name="T7" fmla="*/ 459 h 914"/>
                  <a:gd name="T8" fmla="*/ 459 w 914"/>
                  <a:gd name="T9" fmla="*/ 1 h 914"/>
                </a:gdLst>
                <a:ahLst/>
                <a:cxnLst>
                  <a:cxn ang="0">
                    <a:pos x="T0" y="T1"/>
                  </a:cxn>
                  <a:cxn ang="0">
                    <a:pos x="T2" y="T3"/>
                  </a:cxn>
                  <a:cxn ang="0">
                    <a:pos x="T4" y="T5"/>
                  </a:cxn>
                  <a:cxn ang="0">
                    <a:pos x="T6" y="T7"/>
                  </a:cxn>
                  <a:cxn ang="0">
                    <a:pos x="T8" y="T9"/>
                  </a:cxn>
                </a:cxnLst>
                <a:rect l="0" t="0" r="r" b="b"/>
                <a:pathLst>
                  <a:path w="914" h="914">
                    <a:moveTo>
                      <a:pt x="459" y="1"/>
                    </a:moveTo>
                    <a:cubicBezTo>
                      <a:pt x="207" y="0"/>
                      <a:pt x="2" y="204"/>
                      <a:pt x="1" y="455"/>
                    </a:cubicBezTo>
                    <a:cubicBezTo>
                      <a:pt x="0" y="707"/>
                      <a:pt x="203" y="912"/>
                      <a:pt x="455" y="913"/>
                    </a:cubicBezTo>
                    <a:cubicBezTo>
                      <a:pt x="707" y="914"/>
                      <a:pt x="912" y="711"/>
                      <a:pt x="913" y="459"/>
                    </a:cubicBezTo>
                    <a:cubicBezTo>
                      <a:pt x="914" y="207"/>
                      <a:pt x="711" y="2"/>
                      <a:pt x="459" y="1"/>
                    </a:cubicBezTo>
                    <a:close/>
                  </a:path>
                </a:pathLst>
              </a:custGeom>
              <a:solidFill>
                <a:schemeClr val="bg1"/>
              </a:solidFill>
              <a:ln w="3175" cap="flat">
                <a:solidFill>
                  <a:srgbClr val="C00000"/>
                </a:solidFill>
                <a:prstDash val="solid"/>
                <a:miter lim="800000"/>
                <a:headEnd/>
                <a:tailEnd/>
              </a:ln>
              <a:effectLst/>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effectLst/>
                  <a:uLnTx/>
                  <a:uFillTx/>
                  <a:latin typeface="Calibri" panose="020F0502020204030204"/>
                  <a:ea typeface="+mn-ea"/>
                  <a:cs typeface="+mn-cs"/>
                </a:endParaRPr>
              </a:p>
            </p:txBody>
          </p:sp>
          <p:sp>
            <p:nvSpPr>
              <p:cNvPr id="73" name="TextBox 48">
                <a:extLst>
                  <a:ext uri="{FF2B5EF4-FFF2-40B4-BE49-F238E27FC236}">
                    <a16:creationId xmlns:a16="http://schemas.microsoft.com/office/drawing/2014/main" id="{53123D25-63AC-3964-E4C1-7F1D8962F42A}"/>
                  </a:ext>
                </a:extLst>
              </p:cNvPr>
              <p:cNvSpPr txBox="1"/>
              <p:nvPr/>
            </p:nvSpPr>
            <p:spPr>
              <a:xfrm>
                <a:off x="4188007" y="2559202"/>
                <a:ext cx="1393490" cy="506046"/>
              </a:xfrm>
              <a:prstGeom prst="rect">
                <a:avLst/>
              </a:prstGeom>
              <a:noFill/>
              <a:ln w="3175">
                <a:noFill/>
              </a:ln>
            </p:spPr>
            <p:txBody>
              <a:bodyPr wrap="square" rtlCol="0">
                <a:spAutoFit/>
              </a:bodyPr>
              <a:lstStyle/>
              <a:p>
                <a:pPr marL="0" marR="0" lvl="0" indent="0" algn="ctr" defTabSz="481921"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t>Digital industry</a:t>
                </a:r>
                <a:endParaRPr kumimoji="0" lang="en-gb" sz="120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sp>
            <p:nvSpPr>
              <p:cNvPr id="74" name="TextBox 17">
                <a:extLst>
                  <a:ext uri="{FF2B5EF4-FFF2-40B4-BE49-F238E27FC236}">
                    <a16:creationId xmlns:a16="http://schemas.microsoft.com/office/drawing/2014/main" id="{4C4BD853-6C97-083A-1618-58F16D077D43}"/>
                  </a:ext>
                </a:extLst>
              </p:cNvPr>
              <p:cNvSpPr txBox="1"/>
              <p:nvPr/>
            </p:nvSpPr>
            <p:spPr>
              <a:xfrm>
                <a:off x="5051250" y="1556998"/>
                <a:ext cx="1482785" cy="506046"/>
              </a:xfrm>
              <a:prstGeom prst="rect">
                <a:avLst/>
              </a:prstGeom>
              <a:noFill/>
              <a:ln w="3175">
                <a:noFill/>
              </a:ln>
            </p:spPr>
            <p:txBody>
              <a:bodyPr wrap="square" rtlCol="0">
                <a:spAutoFit/>
              </a:bodyPr>
              <a:lstStyle/>
              <a:p>
                <a:pPr marL="0" marR="0" lvl="0" indent="0" algn="ctr" defTabSz="481921"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t>Health &amp; </a:t>
                </a:r>
                <a:r>
                  <a:rPr lang="en-gb" sz="1200" dirty="0">
                    <a:latin typeface="Montserrat" panose="00000500000000000000" pitchFamily="50" charset="0"/>
                    <a:cs typeface="Poppins" panose="00000500000000000000" pitchFamily="2" charset="0"/>
                  </a:rPr>
                  <a:t>W</a:t>
                </a:r>
                <a:r>
                  <a:rPr kumimoji="0" lang="en-gb" sz="1200" b="0"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t>ellbeing</a:t>
                </a:r>
                <a:endParaRPr kumimoji="0" lang="en-gb" sz="120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sp>
            <p:nvSpPr>
              <p:cNvPr id="75" name="TextBox 53">
                <a:extLst>
                  <a:ext uri="{FF2B5EF4-FFF2-40B4-BE49-F238E27FC236}">
                    <a16:creationId xmlns:a16="http://schemas.microsoft.com/office/drawing/2014/main" id="{B9F6D888-2899-8899-2F1B-0EA469503002}"/>
                  </a:ext>
                </a:extLst>
              </p:cNvPr>
              <p:cNvSpPr txBox="1"/>
              <p:nvPr/>
            </p:nvSpPr>
            <p:spPr>
              <a:xfrm>
                <a:off x="6474249" y="3945762"/>
                <a:ext cx="1495601" cy="506046"/>
              </a:xfrm>
              <a:prstGeom prst="rect">
                <a:avLst/>
              </a:prstGeom>
              <a:noFill/>
              <a:ln w="3175">
                <a:noFill/>
              </a:ln>
            </p:spPr>
            <p:txBody>
              <a:bodyPr wrap="square" rtlCol="0">
                <a:spAutoFit/>
              </a:bodyPr>
              <a:lstStyle/>
              <a:p>
                <a:pPr marL="0" marR="0" lvl="0" indent="0" algn="ctr" defTabSz="481921"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t>Sustainable Technology</a:t>
                </a:r>
                <a:endParaRPr kumimoji="0" lang="en-gb" sz="120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sp>
            <p:nvSpPr>
              <p:cNvPr id="76" name="TextBox 17">
                <a:extLst>
                  <a:ext uri="{FF2B5EF4-FFF2-40B4-BE49-F238E27FC236}">
                    <a16:creationId xmlns:a16="http://schemas.microsoft.com/office/drawing/2014/main" id="{0BC5BBBD-2501-1F52-936B-6047FC082FE8}"/>
                  </a:ext>
                </a:extLst>
              </p:cNvPr>
              <p:cNvSpPr txBox="1"/>
              <p:nvPr/>
            </p:nvSpPr>
            <p:spPr>
              <a:xfrm>
                <a:off x="6026731" y="923340"/>
                <a:ext cx="1997526" cy="308027"/>
              </a:xfrm>
              <a:prstGeom prst="rect">
                <a:avLst/>
              </a:prstGeom>
              <a:noFill/>
              <a:ln w="3175">
                <a:noFill/>
              </a:ln>
            </p:spPr>
            <p:txBody>
              <a:bodyPr wrap="square" rtlCol="0">
                <a:spAutoFit/>
              </a:bodyPr>
              <a:lstStyle/>
              <a:p>
                <a:pPr marL="0" marR="0" lvl="0" indent="0" algn="l" defTabSz="481921"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t>Health Tech</a:t>
                </a:r>
                <a:endParaRPr kumimoji="0" lang="en-gb" sz="1200" b="1"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cxnSp>
            <p:nvCxnSpPr>
              <p:cNvPr id="77" name="Straight Arrow Connector 86">
                <a:extLst>
                  <a:ext uri="{FF2B5EF4-FFF2-40B4-BE49-F238E27FC236}">
                    <a16:creationId xmlns:a16="http://schemas.microsoft.com/office/drawing/2014/main" id="{56414796-6B3F-0B45-B6E1-B2247F92F322}"/>
                  </a:ext>
                </a:extLst>
              </p:cNvPr>
              <p:cNvCxnSpPr>
                <a:cxnSpLocks/>
              </p:cNvCxnSpPr>
              <p:nvPr/>
            </p:nvCxnSpPr>
            <p:spPr>
              <a:xfrm flipH="1">
                <a:off x="8492257" y="5146476"/>
                <a:ext cx="184930" cy="829605"/>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8" name="TextBox 17">
                <a:extLst>
                  <a:ext uri="{FF2B5EF4-FFF2-40B4-BE49-F238E27FC236}">
                    <a16:creationId xmlns:a16="http://schemas.microsoft.com/office/drawing/2014/main" id="{D42A3D77-9D13-223D-DDFE-CEEBEB414A98}"/>
                  </a:ext>
                </a:extLst>
              </p:cNvPr>
              <p:cNvSpPr txBox="1"/>
              <p:nvPr/>
            </p:nvSpPr>
            <p:spPr>
              <a:xfrm>
                <a:off x="9900689" y="660196"/>
                <a:ext cx="1606761" cy="283275"/>
              </a:xfrm>
              <a:prstGeom prst="rect">
                <a:avLst/>
              </a:prstGeom>
              <a:noFill/>
              <a:ln w="3175">
                <a:noFill/>
              </a:ln>
            </p:spPr>
            <p:txBody>
              <a:bodyPr wrap="square" rtlCol="0">
                <a:spAutoFit/>
              </a:bodyPr>
              <a:lstStyle/>
              <a:p>
                <a:pPr marL="0" marR="0" lvl="0" indent="0" algn="l" defTabSz="481921" rtl="0" eaLnBrk="1" fontAlgn="auto" latinLnBrk="0" hangingPunct="1">
                  <a:lnSpc>
                    <a:spcPct val="90000"/>
                  </a:lnSpc>
                  <a:spcBef>
                    <a:spcPts val="0"/>
                  </a:spcBef>
                  <a:spcAft>
                    <a:spcPts val="0"/>
                  </a:spcAft>
                  <a:buClrTx/>
                  <a:buSzTx/>
                  <a:buFontTx/>
                  <a:buNone/>
                  <a:tabLst/>
                  <a:defRPr/>
                </a:pPr>
                <a:r>
                  <a:rPr lang="en-gb" sz="1050" b="0" i="0" u="none" baseline="0" dirty="0">
                    <a:latin typeface="Montserrat" panose="00000500000000000000" pitchFamily="50" charset="0"/>
                    <a:cs typeface="Poppins" panose="00000500000000000000" pitchFamily="2" charset="0"/>
                  </a:rPr>
                  <a:t>Cyber security</a:t>
                </a:r>
                <a:endParaRPr kumimoji="0" lang="en-gb"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cxnSp>
            <p:nvCxnSpPr>
              <p:cNvPr id="79" name="Straight Arrow Connector 86">
                <a:extLst>
                  <a:ext uri="{FF2B5EF4-FFF2-40B4-BE49-F238E27FC236}">
                    <a16:creationId xmlns:a16="http://schemas.microsoft.com/office/drawing/2014/main" id="{EB04447B-1024-E10F-46DE-200118D91B98}"/>
                  </a:ext>
                </a:extLst>
              </p:cNvPr>
              <p:cNvCxnSpPr>
                <a:cxnSpLocks/>
              </p:cNvCxnSpPr>
              <p:nvPr/>
            </p:nvCxnSpPr>
            <p:spPr>
              <a:xfrm flipV="1">
                <a:off x="7261293" y="2452903"/>
                <a:ext cx="1940883" cy="300353"/>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0" name="Straight Arrow Connector 109">
                <a:extLst>
                  <a:ext uri="{FF2B5EF4-FFF2-40B4-BE49-F238E27FC236}">
                    <a16:creationId xmlns:a16="http://schemas.microsoft.com/office/drawing/2014/main" id="{72184835-CB36-8B94-EDB3-37ED06878E98}"/>
                  </a:ext>
                </a:extLst>
              </p:cNvPr>
              <p:cNvCxnSpPr>
                <a:cxnSpLocks/>
              </p:cNvCxnSpPr>
              <p:nvPr/>
            </p:nvCxnSpPr>
            <p:spPr>
              <a:xfrm flipH="1">
                <a:off x="7088236" y="1543608"/>
                <a:ext cx="1277335" cy="665401"/>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1" name="TextBox 17">
                <a:extLst>
                  <a:ext uri="{FF2B5EF4-FFF2-40B4-BE49-F238E27FC236}">
                    <a16:creationId xmlns:a16="http://schemas.microsoft.com/office/drawing/2014/main" id="{36F29472-1FC8-EC12-C647-556F7795DF13}"/>
                  </a:ext>
                </a:extLst>
              </p:cNvPr>
              <p:cNvSpPr txBox="1"/>
              <p:nvPr/>
            </p:nvSpPr>
            <p:spPr>
              <a:xfrm>
                <a:off x="8585746" y="1760440"/>
                <a:ext cx="1447738" cy="506046"/>
              </a:xfrm>
              <a:prstGeom prst="rect">
                <a:avLst/>
              </a:prstGeom>
              <a:noFill/>
              <a:ln w="3175">
                <a:noFill/>
              </a:ln>
            </p:spPr>
            <p:txBody>
              <a:bodyPr wrap="square" rtlCol="0">
                <a:spAutoFit/>
              </a:bodyPr>
              <a:lstStyle/>
              <a:p>
                <a:pPr marL="0" marR="0" lvl="0" indent="0" algn="ctr" defTabSz="481921"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t>Defence technology</a:t>
                </a:r>
                <a:endParaRPr kumimoji="0" lang="en-gb" sz="1200" b="1"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cxnSp>
            <p:nvCxnSpPr>
              <p:cNvPr id="82" name="Straight Arrow Connector 109">
                <a:extLst>
                  <a:ext uri="{FF2B5EF4-FFF2-40B4-BE49-F238E27FC236}">
                    <a16:creationId xmlns:a16="http://schemas.microsoft.com/office/drawing/2014/main" id="{C0886EAC-CE71-8027-76F6-B8002A5AD5EC}"/>
                  </a:ext>
                </a:extLst>
              </p:cNvPr>
              <p:cNvCxnSpPr>
                <a:cxnSpLocks/>
                <a:stCxn id="100" idx="3"/>
                <a:endCxn id="104" idx="1"/>
              </p:cNvCxnSpPr>
              <p:nvPr/>
            </p:nvCxnSpPr>
            <p:spPr>
              <a:xfrm flipH="1">
                <a:off x="8499512" y="863001"/>
                <a:ext cx="1185910" cy="558419"/>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3" name="TextBox 17">
                <a:extLst>
                  <a:ext uri="{FF2B5EF4-FFF2-40B4-BE49-F238E27FC236}">
                    <a16:creationId xmlns:a16="http://schemas.microsoft.com/office/drawing/2014/main" id="{2076E51C-C23A-F549-ED4E-760DB9302B32}"/>
                  </a:ext>
                </a:extLst>
              </p:cNvPr>
              <p:cNvSpPr txBox="1"/>
              <p:nvPr/>
            </p:nvSpPr>
            <p:spPr>
              <a:xfrm>
                <a:off x="7659457" y="784936"/>
                <a:ext cx="1807797" cy="506045"/>
              </a:xfrm>
              <a:prstGeom prst="rect">
                <a:avLst/>
              </a:prstGeom>
              <a:noFill/>
              <a:ln w="3175">
                <a:noFill/>
              </a:ln>
            </p:spPr>
            <p:txBody>
              <a:bodyPr wrap="square" rtlCol="0">
                <a:spAutoFit/>
              </a:bodyPr>
              <a:lstStyle/>
              <a:p>
                <a:pPr marL="0" marR="0" lvl="0" indent="0" algn="l" defTabSz="481921"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t>Comprehensive Security</a:t>
                </a:r>
                <a:endParaRPr kumimoji="0" lang="en-gb" sz="1200" b="1"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sp>
            <p:nvSpPr>
              <p:cNvPr id="84" name="Freeform 50">
                <a:extLst>
                  <a:ext uri="{FF2B5EF4-FFF2-40B4-BE49-F238E27FC236}">
                    <a16:creationId xmlns:a16="http://schemas.microsoft.com/office/drawing/2014/main" id="{2615B549-BF03-B01F-5D8F-2C49C0456106}"/>
                  </a:ext>
                </a:extLst>
              </p:cNvPr>
              <p:cNvSpPr>
                <a:spLocks/>
              </p:cNvSpPr>
              <p:nvPr/>
            </p:nvSpPr>
            <p:spPr bwMode="auto">
              <a:xfrm rot="6221931">
                <a:off x="10098160" y="4492729"/>
                <a:ext cx="247696" cy="252364"/>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chemeClr val="bg1">
                  <a:lumMod val="65000"/>
                </a:schemeClr>
              </a:solidFill>
              <a:ln w="3175">
                <a:solidFill>
                  <a:schemeClr val="tx1"/>
                </a:solidFill>
              </a:ln>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effectLst/>
                  <a:uLnTx/>
                  <a:uFillTx/>
                  <a:latin typeface="Calibri" panose="020F0502020204030204"/>
                  <a:ea typeface="+mn-ea"/>
                  <a:cs typeface="+mn-cs"/>
                </a:endParaRPr>
              </a:p>
            </p:txBody>
          </p:sp>
          <p:cxnSp>
            <p:nvCxnSpPr>
              <p:cNvPr id="85" name="Straight Arrow Connector 86">
                <a:extLst>
                  <a:ext uri="{FF2B5EF4-FFF2-40B4-BE49-F238E27FC236}">
                    <a16:creationId xmlns:a16="http://schemas.microsoft.com/office/drawing/2014/main" id="{FF48E660-F981-F236-E47E-FEABA555BF0D}"/>
                  </a:ext>
                </a:extLst>
              </p:cNvPr>
              <p:cNvCxnSpPr>
                <a:cxnSpLocks/>
                <a:endCxn id="84" idx="3"/>
              </p:cNvCxnSpPr>
              <p:nvPr/>
            </p:nvCxnSpPr>
            <p:spPr>
              <a:xfrm flipV="1">
                <a:off x="8862428" y="4626428"/>
                <a:ext cx="1247568" cy="258174"/>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6" name="TextBox 17">
                <a:extLst>
                  <a:ext uri="{FF2B5EF4-FFF2-40B4-BE49-F238E27FC236}">
                    <a16:creationId xmlns:a16="http://schemas.microsoft.com/office/drawing/2014/main" id="{06F20F5A-443F-B805-72F4-110755891FAF}"/>
                  </a:ext>
                </a:extLst>
              </p:cNvPr>
              <p:cNvSpPr txBox="1"/>
              <p:nvPr/>
            </p:nvSpPr>
            <p:spPr>
              <a:xfrm>
                <a:off x="10390200" y="4392986"/>
                <a:ext cx="1815425" cy="456541"/>
              </a:xfrm>
              <a:prstGeom prst="rect">
                <a:avLst/>
              </a:prstGeom>
              <a:noFill/>
              <a:ln w="3175">
                <a:noFill/>
              </a:ln>
            </p:spPr>
            <p:txBody>
              <a:bodyPr wrap="square" rtlCol="0">
                <a:spAutoFit/>
              </a:bodyPr>
              <a:lstStyle/>
              <a:p>
                <a:pPr marL="0" marR="0" lvl="0" indent="0" algn="l" defTabSz="481921" rtl="0" eaLnBrk="1" fontAlgn="auto" latinLnBrk="0" hangingPunct="1">
                  <a:lnSpc>
                    <a:spcPct val="90000"/>
                  </a:lnSpc>
                  <a:spcBef>
                    <a:spcPts val="0"/>
                  </a:spcBef>
                  <a:spcAft>
                    <a:spcPts val="0"/>
                  </a:spcAft>
                  <a:buClrTx/>
                  <a:buSzTx/>
                  <a:buFontTx/>
                  <a:buNone/>
                  <a:tabLst/>
                  <a:defRPr/>
                </a:pPr>
                <a:r>
                  <a:rPr kumimoji="0" lang="en-gb" sz="1050" b="0" i="0" u="none" strike="noStrike" kern="1200" cap="none" spc="0" normalizeH="0" baseline="0" dirty="0">
                    <a:ln>
                      <a:noFill/>
                    </a:ln>
                    <a:uLnTx/>
                    <a:uFillTx/>
                    <a:latin typeface="Montserrat" panose="00000500000000000000" pitchFamily="50" charset="0"/>
                    <a:ea typeface="+mn-ea"/>
                    <a:cs typeface="Poppins" panose="00000500000000000000" pitchFamily="2" charset="0"/>
                  </a:rPr>
                  <a:t>Alternative fuels </a:t>
                </a:r>
                <a:br>
                  <a:rPr kumimoji="0" lang="en-gb" sz="1050" b="0" i="0" u="none" strike="noStrike" kern="1200" cap="none" spc="0" normalizeH="0" baseline="0" dirty="0">
                    <a:ln>
                      <a:noFill/>
                    </a:ln>
                    <a:uLnTx/>
                    <a:uFillTx/>
                    <a:latin typeface="Montserrat" panose="00000500000000000000" pitchFamily="50" charset="0"/>
                    <a:ea typeface="+mn-ea"/>
                    <a:cs typeface="Poppins" panose="00000500000000000000" pitchFamily="2" charset="0"/>
                  </a:rPr>
                </a:br>
                <a:r>
                  <a:rPr kumimoji="0" lang="en-gb" sz="1050" b="0" i="0" u="none" strike="noStrike" kern="1200" cap="none" spc="0" normalizeH="0" baseline="0" dirty="0">
                    <a:ln>
                      <a:noFill/>
                    </a:ln>
                    <a:uLnTx/>
                    <a:uFillTx/>
                    <a:latin typeface="Montserrat" panose="00000500000000000000" pitchFamily="50" charset="0"/>
                    <a:ea typeface="+mn-ea"/>
                    <a:cs typeface="Poppins" panose="00000500000000000000" pitchFamily="2" charset="0"/>
                  </a:rPr>
                  <a:t>&amp; H2</a:t>
                </a:r>
              </a:p>
            </p:txBody>
          </p:sp>
          <p:sp>
            <p:nvSpPr>
              <p:cNvPr id="87" name="Freeform 50">
                <a:extLst>
                  <a:ext uri="{FF2B5EF4-FFF2-40B4-BE49-F238E27FC236}">
                    <a16:creationId xmlns:a16="http://schemas.microsoft.com/office/drawing/2014/main" id="{FB8441D8-C55C-BDDB-9208-1B293F9E399F}"/>
                  </a:ext>
                </a:extLst>
              </p:cNvPr>
              <p:cNvSpPr>
                <a:spLocks/>
              </p:cNvSpPr>
              <p:nvPr/>
            </p:nvSpPr>
            <p:spPr bwMode="auto">
              <a:xfrm rot="1375342" flipH="1">
                <a:off x="8287778" y="5746006"/>
                <a:ext cx="463424" cy="454848"/>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rgbClr val="284177"/>
              </a:solidFill>
              <a:ln w="3175">
                <a:solidFill>
                  <a:schemeClr val="tx1"/>
                </a:solidFill>
              </a:ln>
              <a:effectLst/>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effectLst/>
                  <a:uLnTx/>
                  <a:uFillTx/>
                  <a:latin typeface="Calibri" panose="020F0502020204030204"/>
                  <a:ea typeface="+mn-ea"/>
                  <a:cs typeface="+mn-cs"/>
                </a:endParaRPr>
              </a:p>
            </p:txBody>
          </p:sp>
          <p:sp>
            <p:nvSpPr>
              <p:cNvPr id="88" name="Freeform 50">
                <a:extLst>
                  <a:ext uri="{FF2B5EF4-FFF2-40B4-BE49-F238E27FC236}">
                    <a16:creationId xmlns:a16="http://schemas.microsoft.com/office/drawing/2014/main" id="{4C39A28D-A2B3-7542-8BE5-C20B90D10FDB}"/>
                  </a:ext>
                </a:extLst>
              </p:cNvPr>
              <p:cNvSpPr>
                <a:spLocks/>
              </p:cNvSpPr>
              <p:nvPr/>
            </p:nvSpPr>
            <p:spPr bwMode="auto">
              <a:xfrm rot="6221931">
                <a:off x="10577533" y="3771340"/>
                <a:ext cx="247696" cy="252364"/>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chemeClr val="bg1">
                  <a:lumMod val="65000"/>
                </a:schemeClr>
              </a:solidFill>
              <a:ln w="3175">
                <a:solidFill>
                  <a:schemeClr val="tx1"/>
                </a:solidFill>
              </a:ln>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effectLst/>
                  <a:uLnTx/>
                  <a:uFillTx/>
                  <a:latin typeface="Calibri" panose="020F0502020204030204"/>
                  <a:ea typeface="+mn-ea"/>
                  <a:cs typeface="+mn-cs"/>
                </a:endParaRPr>
              </a:p>
            </p:txBody>
          </p:sp>
          <p:cxnSp>
            <p:nvCxnSpPr>
              <p:cNvPr id="89" name="Straight Arrow Connector 86">
                <a:extLst>
                  <a:ext uri="{FF2B5EF4-FFF2-40B4-BE49-F238E27FC236}">
                    <a16:creationId xmlns:a16="http://schemas.microsoft.com/office/drawing/2014/main" id="{65FBBE3E-02A0-7FF6-AF99-39D781CFFD55}"/>
                  </a:ext>
                </a:extLst>
              </p:cNvPr>
              <p:cNvCxnSpPr>
                <a:cxnSpLocks/>
              </p:cNvCxnSpPr>
              <p:nvPr/>
            </p:nvCxnSpPr>
            <p:spPr>
              <a:xfrm>
                <a:off x="9359904" y="3694389"/>
                <a:ext cx="1196553" cy="149305"/>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0" name="Freeform 50">
                <a:extLst>
                  <a:ext uri="{FF2B5EF4-FFF2-40B4-BE49-F238E27FC236}">
                    <a16:creationId xmlns:a16="http://schemas.microsoft.com/office/drawing/2014/main" id="{F931B632-B071-282B-9547-790A5D1A285E}"/>
                  </a:ext>
                </a:extLst>
              </p:cNvPr>
              <p:cNvSpPr>
                <a:spLocks/>
              </p:cNvSpPr>
              <p:nvPr/>
            </p:nvSpPr>
            <p:spPr bwMode="auto">
              <a:xfrm rot="6221931">
                <a:off x="10577531" y="3124188"/>
                <a:ext cx="247696" cy="252364"/>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chemeClr val="bg1">
                  <a:lumMod val="65000"/>
                </a:schemeClr>
              </a:solidFill>
              <a:ln w="3175">
                <a:solidFill>
                  <a:schemeClr val="tx1"/>
                </a:solidFill>
              </a:ln>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effectLst/>
                  <a:uLnTx/>
                  <a:uFillTx/>
                  <a:latin typeface="Calibri" panose="020F0502020204030204"/>
                  <a:ea typeface="+mn-ea"/>
                  <a:cs typeface="+mn-cs"/>
                </a:endParaRPr>
              </a:p>
            </p:txBody>
          </p:sp>
          <p:cxnSp>
            <p:nvCxnSpPr>
              <p:cNvPr id="91" name="Straight Arrow Connector 86">
                <a:extLst>
                  <a:ext uri="{FF2B5EF4-FFF2-40B4-BE49-F238E27FC236}">
                    <a16:creationId xmlns:a16="http://schemas.microsoft.com/office/drawing/2014/main" id="{71C5AEB5-B5B8-928A-6A47-997BF97D7DD3}"/>
                  </a:ext>
                </a:extLst>
              </p:cNvPr>
              <p:cNvCxnSpPr>
                <a:cxnSpLocks/>
              </p:cNvCxnSpPr>
              <p:nvPr/>
            </p:nvCxnSpPr>
            <p:spPr>
              <a:xfrm flipV="1">
                <a:off x="9389262" y="3279504"/>
                <a:ext cx="1193844" cy="369554"/>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2" name="TextBox 17">
                <a:extLst>
                  <a:ext uri="{FF2B5EF4-FFF2-40B4-BE49-F238E27FC236}">
                    <a16:creationId xmlns:a16="http://schemas.microsoft.com/office/drawing/2014/main" id="{C4130F77-B730-82D9-8B4A-58E669D4EA04}"/>
                  </a:ext>
                </a:extLst>
              </p:cNvPr>
              <p:cNvSpPr txBox="1"/>
              <p:nvPr/>
            </p:nvSpPr>
            <p:spPr>
              <a:xfrm>
                <a:off x="10916989" y="3033834"/>
                <a:ext cx="1296308" cy="456541"/>
              </a:xfrm>
              <a:prstGeom prst="rect">
                <a:avLst/>
              </a:prstGeom>
              <a:noFill/>
              <a:ln w="3175">
                <a:noFill/>
              </a:ln>
            </p:spPr>
            <p:txBody>
              <a:bodyPr wrap="square" rtlCol="0">
                <a:spAutoFit/>
              </a:bodyPr>
              <a:lstStyle/>
              <a:p>
                <a:pPr marL="0" marR="0" lvl="0" indent="0" algn="l" defTabSz="481921" rtl="0" eaLnBrk="1" fontAlgn="auto" latinLnBrk="0" hangingPunct="1">
                  <a:lnSpc>
                    <a:spcPct val="90000"/>
                  </a:lnSpc>
                  <a:spcBef>
                    <a:spcPts val="0"/>
                  </a:spcBef>
                  <a:spcAft>
                    <a:spcPts val="0"/>
                  </a:spcAft>
                  <a:buClrTx/>
                  <a:buSzTx/>
                  <a:buFontTx/>
                  <a:buNone/>
                  <a:tabLst/>
                  <a:defRPr/>
                </a:pPr>
                <a:r>
                  <a:rPr kumimoji="0" lang="en-gb" sz="1050" b="0"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t>Green materials</a:t>
                </a:r>
                <a:endParaRPr kumimoji="0" lang="en-gb"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sp>
            <p:nvSpPr>
              <p:cNvPr id="93" name="Freeform 50">
                <a:extLst>
                  <a:ext uri="{FF2B5EF4-FFF2-40B4-BE49-F238E27FC236}">
                    <a16:creationId xmlns:a16="http://schemas.microsoft.com/office/drawing/2014/main" id="{A5CD681C-95DB-72F4-ADB6-3B899CB80026}"/>
                  </a:ext>
                </a:extLst>
              </p:cNvPr>
              <p:cNvSpPr>
                <a:spLocks/>
              </p:cNvSpPr>
              <p:nvPr/>
            </p:nvSpPr>
            <p:spPr bwMode="auto">
              <a:xfrm rot="1375342" flipH="1">
                <a:off x="9111806" y="3451121"/>
                <a:ext cx="463424" cy="454848"/>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rgbClr val="284177"/>
              </a:solidFill>
              <a:ln w="3175">
                <a:solidFill>
                  <a:schemeClr val="tx1"/>
                </a:solidFill>
              </a:ln>
              <a:effectLst/>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effectLst/>
                  <a:uLnTx/>
                  <a:uFillTx/>
                  <a:latin typeface="Calibri" panose="020F0502020204030204"/>
                  <a:ea typeface="+mn-ea"/>
                  <a:cs typeface="+mn-cs"/>
                </a:endParaRPr>
              </a:p>
            </p:txBody>
          </p:sp>
          <p:sp>
            <p:nvSpPr>
              <p:cNvPr id="94" name="Freeform 50">
                <a:extLst>
                  <a:ext uri="{FF2B5EF4-FFF2-40B4-BE49-F238E27FC236}">
                    <a16:creationId xmlns:a16="http://schemas.microsoft.com/office/drawing/2014/main" id="{A2286C6E-C0F0-FE6D-F921-6F046A29E61F}"/>
                  </a:ext>
                </a:extLst>
              </p:cNvPr>
              <p:cNvSpPr>
                <a:spLocks/>
              </p:cNvSpPr>
              <p:nvPr/>
            </p:nvSpPr>
            <p:spPr bwMode="auto">
              <a:xfrm rot="2038132">
                <a:off x="2201461" y="3510390"/>
                <a:ext cx="486984" cy="477972"/>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rgbClr val="284177"/>
              </a:solidFill>
              <a:ln w="3175">
                <a:solidFill>
                  <a:schemeClr val="tx1"/>
                </a:solidFill>
              </a:ln>
              <a:effectLst/>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effectLst/>
                  <a:uLnTx/>
                  <a:uFillTx/>
                  <a:latin typeface="Calibri" panose="020F0502020204030204"/>
                  <a:ea typeface="+mn-ea"/>
                  <a:cs typeface="+mn-cs"/>
                </a:endParaRPr>
              </a:p>
            </p:txBody>
          </p:sp>
          <p:cxnSp>
            <p:nvCxnSpPr>
              <p:cNvPr id="95" name="Straight Arrow Connector 97">
                <a:extLst>
                  <a:ext uri="{FF2B5EF4-FFF2-40B4-BE49-F238E27FC236}">
                    <a16:creationId xmlns:a16="http://schemas.microsoft.com/office/drawing/2014/main" id="{00C4F8AE-F393-500A-72D7-568F22594AA7}"/>
                  </a:ext>
                </a:extLst>
              </p:cNvPr>
              <p:cNvCxnSpPr>
                <a:cxnSpLocks/>
                <a:stCxn id="98" idx="0"/>
              </p:cNvCxnSpPr>
              <p:nvPr/>
            </p:nvCxnSpPr>
            <p:spPr>
              <a:xfrm flipV="1">
                <a:off x="1203968" y="2596578"/>
                <a:ext cx="508629" cy="1845592"/>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6" name="Freeform 50">
                <a:extLst>
                  <a:ext uri="{FF2B5EF4-FFF2-40B4-BE49-F238E27FC236}">
                    <a16:creationId xmlns:a16="http://schemas.microsoft.com/office/drawing/2014/main" id="{C5036B89-5E1C-FC14-CFBD-D2FDC7A8A1B2}"/>
                  </a:ext>
                </a:extLst>
              </p:cNvPr>
              <p:cNvSpPr>
                <a:spLocks/>
              </p:cNvSpPr>
              <p:nvPr/>
            </p:nvSpPr>
            <p:spPr bwMode="auto">
              <a:xfrm rot="17971523">
                <a:off x="1557099" y="2196622"/>
                <a:ext cx="442196" cy="450536"/>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rgbClr val="A12128"/>
              </a:solidFill>
              <a:ln w="3175">
                <a:solidFill>
                  <a:schemeClr val="tx1"/>
                </a:solidFill>
              </a:ln>
              <a:effectLst/>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effectLst/>
                  <a:uLnTx/>
                  <a:uFillTx/>
                  <a:latin typeface="Calibri" panose="020F0502020204030204"/>
                  <a:ea typeface="+mn-ea"/>
                  <a:cs typeface="+mn-cs"/>
                </a:endParaRPr>
              </a:p>
            </p:txBody>
          </p:sp>
          <p:cxnSp>
            <p:nvCxnSpPr>
              <p:cNvPr id="97" name="Straight Arrow Connector 97">
                <a:extLst>
                  <a:ext uri="{FF2B5EF4-FFF2-40B4-BE49-F238E27FC236}">
                    <a16:creationId xmlns:a16="http://schemas.microsoft.com/office/drawing/2014/main" id="{5642F37C-1FDB-97D5-695F-E78B0799AF5B}"/>
                  </a:ext>
                </a:extLst>
              </p:cNvPr>
              <p:cNvCxnSpPr>
                <a:cxnSpLocks/>
                <a:stCxn id="98" idx="1"/>
                <a:endCxn id="99" idx="1"/>
              </p:cNvCxnSpPr>
              <p:nvPr/>
            </p:nvCxnSpPr>
            <p:spPr>
              <a:xfrm>
                <a:off x="1106617" y="4565818"/>
                <a:ext cx="3756297" cy="1146177"/>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8" name="Freeform 50">
                <a:extLst>
                  <a:ext uri="{FF2B5EF4-FFF2-40B4-BE49-F238E27FC236}">
                    <a16:creationId xmlns:a16="http://schemas.microsoft.com/office/drawing/2014/main" id="{CF8EA919-8970-3D0D-494E-3BBF05C2E7C8}"/>
                  </a:ext>
                </a:extLst>
              </p:cNvPr>
              <p:cNvSpPr>
                <a:spLocks/>
              </p:cNvSpPr>
              <p:nvPr/>
            </p:nvSpPr>
            <p:spPr bwMode="auto">
              <a:xfrm rot="16835643">
                <a:off x="1094211" y="4426062"/>
                <a:ext cx="247694" cy="252366"/>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chemeClr val="bg1">
                  <a:lumMod val="65000"/>
                </a:schemeClr>
              </a:solidFill>
              <a:ln w="3175">
                <a:solidFill>
                  <a:schemeClr val="tx1"/>
                </a:solidFill>
              </a:ln>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effectLst/>
                  <a:uLnTx/>
                  <a:uFillTx/>
                  <a:latin typeface="Calibri" panose="020F0502020204030204"/>
                  <a:ea typeface="+mn-ea"/>
                  <a:cs typeface="+mn-cs"/>
                </a:endParaRPr>
              </a:p>
            </p:txBody>
          </p:sp>
          <p:sp>
            <p:nvSpPr>
              <p:cNvPr id="99" name="Freeform 50">
                <a:extLst>
                  <a:ext uri="{FF2B5EF4-FFF2-40B4-BE49-F238E27FC236}">
                    <a16:creationId xmlns:a16="http://schemas.microsoft.com/office/drawing/2014/main" id="{15CEF980-6D02-ACDA-7C10-30E8372C0CBE}"/>
                  </a:ext>
                </a:extLst>
              </p:cNvPr>
              <p:cNvSpPr>
                <a:spLocks/>
              </p:cNvSpPr>
              <p:nvPr/>
            </p:nvSpPr>
            <p:spPr bwMode="auto">
              <a:xfrm rot="14258340" flipH="1">
                <a:off x="4834339" y="5423054"/>
                <a:ext cx="462028" cy="470738"/>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rgbClr val="284177"/>
              </a:solidFill>
              <a:ln w="3175">
                <a:solidFill>
                  <a:schemeClr val="tx1"/>
                </a:solidFill>
              </a:ln>
              <a:effectLst/>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effectLst/>
                  <a:uLnTx/>
                  <a:uFillTx/>
                  <a:latin typeface="Calibri" panose="020F0502020204030204"/>
                  <a:ea typeface="+mn-ea"/>
                  <a:cs typeface="+mn-cs"/>
                </a:endParaRPr>
              </a:p>
            </p:txBody>
          </p:sp>
          <p:sp>
            <p:nvSpPr>
              <p:cNvPr id="100" name="Freeform 50">
                <a:extLst>
                  <a:ext uri="{FF2B5EF4-FFF2-40B4-BE49-F238E27FC236}">
                    <a16:creationId xmlns:a16="http://schemas.microsoft.com/office/drawing/2014/main" id="{7BA332E0-A93E-973E-695A-9EB2B31F3F85}"/>
                  </a:ext>
                </a:extLst>
              </p:cNvPr>
              <p:cNvSpPr>
                <a:spLocks/>
              </p:cNvSpPr>
              <p:nvPr/>
            </p:nvSpPr>
            <p:spPr bwMode="auto">
              <a:xfrm rot="6221931">
                <a:off x="9673586" y="729302"/>
                <a:ext cx="247696" cy="252364"/>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chemeClr val="bg1">
                  <a:lumMod val="65000"/>
                </a:schemeClr>
              </a:solidFill>
              <a:ln w="3175">
                <a:solidFill>
                  <a:schemeClr val="tx1"/>
                </a:solidFill>
              </a:ln>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effectLst/>
                  <a:uLnTx/>
                  <a:uFillTx/>
                  <a:latin typeface="Calibri" panose="020F0502020204030204"/>
                  <a:ea typeface="+mn-ea"/>
                  <a:cs typeface="+mn-cs"/>
                </a:endParaRPr>
              </a:p>
            </p:txBody>
          </p:sp>
          <p:cxnSp>
            <p:nvCxnSpPr>
              <p:cNvPr id="101" name="Straight Arrow Connector 109">
                <a:extLst>
                  <a:ext uri="{FF2B5EF4-FFF2-40B4-BE49-F238E27FC236}">
                    <a16:creationId xmlns:a16="http://schemas.microsoft.com/office/drawing/2014/main" id="{4909CE9F-F57A-526B-506E-EB6E8D49DDDC}"/>
                  </a:ext>
                </a:extLst>
              </p:cNvPr>
              <p:cNvCxnSpPr>
                <a:cxnSpLocks/>
              </p:cNvCxnSpPr>
              <p:nvPr/>
            </p:nvCxnSpPr>
            <p:spPr>
              <a:xfrm flipH="1">
                <a:off x="8406244" y="1378738"/>
                <a:ext cx="1359147" cy="204321"/>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2" name="Freeform 50">
                <a:extLst>
                  <a:ext uri="{FF2B5EF4-FFF2-40B4-BE49-F238E27FC236}">
                    <a16:creationId xmlns:a16="http://schemas.microsoft.com/office/drawing/2014/main" id="{128618EA-03D3-2459-BAC7-53940F8B55F3}"/>
                  </a:ext>
                </a:extLst>
              </p:cNvPr>
              <p:cNvSpPr>
                <a:spLocks/>
              </p:cNvSpPr>
              <p:nvPr/>
            </p:nvSpPr>
            <p:spPr bwMode="auto">
              <a:xfrm rot="6221931">
                <a:off x="9681444" y="1281988"/>
                <a:ext cx="247696" cy="252364"/>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chemeClr val="bg1">
                  <a:lumMod val="65000"/>
                </a:schemeClr>
              </a:solidFill>
              <a:ln w="3175">
                <a:solidFill>
                  <a:schemeClr val="tx1"/>
                </a:solidFill>
              </a:ln>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effectLst/>
                  <a:uLnTx/>
                  <a:uFillTx/>
                  <a:latin typeface="Calibri" panose="020F0502020204030204"/>
                  <a:ea typeface="+mn-ea"/>
                  <a:cs typeface="+mn-cs"/>
                </a:endParaRPr>
              </a:p>
            </p:txBody>
          </p:sp>
          <p:sp>
            <p:nvSpPr>
              <p:cNvPr id="103" name="TextBox 17">
                <a:extLst>
                  <a:ext uri="{FF2B5EF4-FFF2-40B4-BE49-F238E27FC236}">
                    <a16:creationId xmlns:a16="http://schemas.microsoft.com/office/drawing/2014/main" id="{E3894294-CA3C-A71A-9BC4-7BC3599252C0}"/>
                  </a:ext>
                </a:extLst>
              </p:cNvPr>
              <p:cNvSpPr txBox="1"/>
              <p:nvPr/>
            </p:nvSpPr>
            <p:spPr>
              <a:xfrm>
                <a:off x="9900689" y="1172292"/>
                <a:ext cx="1959685" cy="283275"/>
              </a:xfrm>
              <a:prstGeom prst="rect">
                <a:avLst/>
              </a:prstGeom>
              <a:noFill/>
              <a:ln w="3175">
                <a:noFill/>
              </a:ln>
            </p:spPr>
            <p:txBody>
              <a:bodyPr wrap="square" rtlCol="0">
                <a:spAutoFit/>
              </a:bodyPr>
              <a:lstStyle/>
              <a:p>
                <a:pPr marL="0" marR="0" lvl="0" indent="0" algn="l" defTabSz="481921" rtl="0" eaLnBrk="1" fontAlgn="auto" latinLnBrk="0" hangingPunct="1">
                  <a:lnSpc>
                    <a:spcPct val="90000"/>
                  </a:lnSpc>
                  <a:spcBef>
                    <a:spcPts val="0"/>
                  </a:spcBef>
                  <a:spcAft>
                    <a:spcPts val="0"/>
                  </a:spcAft>
                  <a:buClrTx/>
                  <a:buSzTx/>
                  <a:buFontTx/>
                  <a:buNone/>
                  <a:tabLst/>
                  <a:defRPr/>
                </a:pPr>
                <a:r>
                  <a:rPr kumimoji="0" lang="en-gb" sz="1050" b="0"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t>Civil Security</a:t>
                </a:r>
                <a:endParaRPr kumimoji="0" lang="en-gb"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sp>
            <p:nvSpPr>
              <p:cNvPr id="104" name="Freeform 50">
                <a:extLst>
                  <a:ext uri="{FF2B5EF4-FFF2-40B4-BE49-F238E27FC236}">
                    <a16:creationId xmlns:a16="http://schemas.microsoft.com/office/drawing/2014/main" id="{C34E0B19-1097-4061-7093-58E71DE103B7}"/>
                  </a:ext>
                </a:extLst>
              </p:cNvPr>
              <p:cNvSpPr>
                <a:spLocks/>
              </p:cNvSpPr>
              <p:nvPr/>
            </p:nvSpPr>
            <p:spPr bwMode="auto">
              <a:xfrm rot="1375342" flipH="1">
                <a:off x="8134360" y="1347042"/>
                <a:ext cx="463424" cy="454848"/>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rgbClr val="284177"/>
              </a:solidFill>
              <a:ln w="3175">
                <a:solidFill>
                  <a:schemeClr val="tx1"/>
                </a:solidFill>
              </a:ln>
              <a:effectLst/>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effectLst/>
                  <a:uLnTx/>
                  <a:uFillTx/>
                  <a:latin typeface="Calibri" panose="020F0502020204030204"/>
                  <a:ea typeface="+mn-ea"/>
                  <a:cs typeface="+mn-cs"/>
                </a:endParaRPr>
              </a:p>
            </p:txBody>
          </p:sp>
          <p:sp>
            <p:nvSpPr>
              <p:cNvPr id="105" name="Freeform 43">
                <a:extLst>
                  <a:ext uri="{FF2B5EF4-FFF2-40B4-BE49-F238E27FC236}">
                    <a16:creationId xmlns:a16="http://schemas.microsoft.com/office/drawing/2014/main" id="{382BCADB-4E21-CA7C-B0CA-3321E6E43D89}"/>
                  </a:ext>
                </a:extLst>
              </p:cNvPr>
              <p:cNvSpPr>
                <a:spLocks/>
              </p:cNvSpPr>
              <p:nvPr/>
            </p:nvSpPr>
            <p:spPr bwMode="auto">
              <a:xfrm>
                <a:off x="5765032" y="2008723"/>
                <a:ext cx="1680540" cy="1649440"/>
              </a:xfrm>
              <a:custGeom>
                <a:avLst/>
                <a:gdLst>
                  <a:gd name="T0" fmla="*/ 459 w 914"/>
                  <a:gd name="T1" fmla="*/ 1 h 914"/>
                  <a:gd name="T2" fmla="*/ 1 w 914"/>
                  <a:gd name="T3" fmla="*/ 455 h 914"/>
                  <a:gd name="T4" fmla="*/ 455 w 914"/>
                  <a:gd name="T5" fmla="*/ 913 h 914"/>
                  <a:gd name="T6" fmla="*/ 913 w 914"/>
                  <a:gd name="T7" fmla="*/ 459 h 914"/>
                  <a:gd name="T8" fmla="*/ 459 w 914"/>
                  <a:gd name="T9" fmla="*/ 1 h 914"/>
                </a:gdLst>
                <a:ahLst/>
                <a:cxnLst>
                  <a:cxn ang="0">
                    <a:pos x="T0" y="T1"/>
                  </a:cxn>
                  <a:cxn ang="0">
                    <a:pos x="T2" y="T3"/>
                  </a:cxn>
                  <a:cxn ang="0">
                    <a:pos x="T4" y="T5"/>
                  </a:cxn>
                  <a:cxn ang="0">
                    <a:pos x="T6" y="T7"/>
                  </a:cxn>
                  <a:cxn ang="0">
                    <a:pos x="T8" y="T9"/>
                  </a:cxn>
                </a:cxnLst>
                <a:rect l="0" t="0" r="r" b="b"/>
                <a:pathLst>
                  <a:path w="914" h="914">
                    <a:moveTo>
                      <a:pt x="459" y="1"/>
                    </a:moveTo>
                    <a:cubicBezTo>
                      <a:pt x="207" y="0"/>
                      <a:pt x="2" y="204"/>
                      <a:pt x="1" y="455"/>
                    </a:cubicBezTo>
                    <a:cubicBezTo>
                      <a:pt x="0" y="707"/>
                      <a:pt x="203" y="912"/>
                      <a:pt x="455" y="913"/>
                    </a:cubicBezTo>
                    <a:cubicBezTo>
                      <a:pt x="707" y="914"/>
                      <a:pt x="912" y="711"/>
                      <a:pt x="913" y="459"/>
                    </a:cubicBezTo>
                    <a:cubicBezTo>
                      <a:pt x="914" y="207"/>
                      <a:pt x="711" y="2"/>
                      <a:pt x="459" y="1"/>
                    </a:cubicBezTo>
                    <a:close/>
                  </a:path>
                </a:pathLst>
              </a:custGeom>
              <a:solidFill>
                <a:schemeClr val="bg1"/>
              </a:solidFill>
              <a:ln w="3175" cap="flat">
                <a:solidFill>
                  <a:srgbClr val="A12128"/>
                </a:solidFill>
                <a:prstDash val="solid"/>
                <a:miter lim="800000"/>
                <a:headEnd/>
                <a:tailEnd/>
              </a:ln>
              <a:effectLst/>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effectLst/>
                  <a:uLnTx/>
                  <a:uFillTx/>
                  <a:latin typeface="Calibri" panose="020F0502020204030204"/>
                  <a:ea typeface="+mn-ea"/>
                  <a:cs typeface="+mn-cs"/>
                </a:endParaRPr>
              </a:p>
            </p:txBody>
          </p:sp>
          <p:sp>
            <p:nvSpPr>
              <p:cNvPr id="106" name="TextBox 48">
                <a:extLst>
                  <a:ext uri="{FF2B5EF4-FFF2-40B4-BE49-F238E27FC236}">
                    <a16:creationId xmlns:a16="http://schemas.microsoft.com/office/drawing/2014/main" id="{3B3CD6AB-EAAC-0A71-F1F1-37B9CCE211AD}"/>
                  </a:ext>
                </a:extLst>
              </p:cNvPr>
              <p:cNvSpPr txBox="1"/>
              <p:nvPr/>
            </p:nvSpPr>
            <p:spPr>
              <a:xfrm>
                <a:off x="5758736" y="2566466"/>
                <a:ext cx="1759145" cy="506045"/>
              </a:xfrm>
              <a:prstGeom prst="rect">
                <a:avLst/>
              </a:prstGeom>
              <a:noFill/>
              <a:ln w="3175">
                <a:noFill/>
              </a:ln>
            </p:spPr>
            <p:txBody>
              <a:bodyPr wrap="square" rtlCol="0">
                <a:spAutoFit/>
              </a:bodyPr>
              <a:lstStyle/>
              <a:p>
                <a:pPr marL="0" marR="0" lvl="0" indent="0" algn="ctr" defTabSz="481921"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t>Safety &amp; </a:t>
                </a:r>
                <a:br>
                  <a:rPr kumimoji="0" lang="en-gb" sz="1200" b="0"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br>
                <a:r>
                  <a:rPr lang="en-gb" sz="1200" dirty="0">
                    <a:latin typeface="Montserrat" panose="00000500000000000000" pitchFamily="50" charset="0"/>
                    <a:cs typeface="Poppins" panose="00000500000000000000" pitchFamily="2" charset="0"/>
                  </a:rPr>
                  <a:t>Security</a:t>
                </a:r>
                <a:endParaRPr kumimoji="0" lang="en-gb" sz="120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cxnSp>
            <p:nvCxnSpPr>
              <p:cNvPr id="107" name="Straight Arrow Connector 109">
                <a:extLst>
                  <a:ext uri="{FF2B5EF4-FFF2-40B4-BE49-F238E27FC236}">
                    <a16:creationId xmlns:a16="http://schemas.microsoft.com/office/drawing/2014/main" id="{5DE8EBA5-D03D-E703-E7BE-772F42EED7EF}"/>
                  </a:ext>
                </a:extLst>
              </p:cNvPr>
              <p:cNvCxnSpPr>
                <a:cxnSpLocks/>
                <a:stCxn id="108" idx="2"/>
              </p:cNvCxnSpPr>
              <p:nvPr/>
            </p:nvCxnSpPr>
            <p:spPr>
              <a:xfrm flipH="1">
                <a:off x="9277641" y="2384804"/>
                <a:ext cx="1380718" cy="131528"/>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8" name="Freeform 50">
                <a:extLst>
                  <a:ext uri="{FF2B5EF4-FFF2-40B4-BE49-F238E27FC236}">
                    <a16:creationId xmlns:a16="http://schemas.microsoft.com/office/drawing/2014/main" id="{E1E7F685-6306-3126-B8CC-B7A68375CCF5}"/>
                  </a:ext>
                </a:extLst>
              </p:cNvPr>
              <p:cNvSpPr>
                <a:spLocks/>
              </p:cNvSpPr>
              <p:nvPr/>
            </p:nvSpPr>
            <p:spPr bwMode="auto">
              <a:xfrm rot="6221931">
                <a:off x="10542757" y="2368728"/>
                <a:ext cx="247696" cy="252364"/>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chemeClr val="bg1">
                  <a:lumMod val="65000"/>
                </a:schemeClr>
              </a:solidFill>
              <a:ln w="3175">
                <a:solidFill>
                  <a:schemeClr val="tx1"/>
                </a:solidFill>
              </a:ln>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effectLst/>
                  <a:uLnTx/>
                  <a:uFillTx/>
                  <a:latin typeface="Calibri" panose="020F0502020204030204"/>
                  <a:ea typeface="+mn-ea"/>
                  <a:cs typeface="+mn-cs"/>
                </a:endParaRPr>
              </a:p>
            </p:txBody>
          </p:sp>
          <p:cxnSp>
            <p:nvCxnSpPr>
              <p:cNvPr id="109" name="Straight Arrow Connector 109">
                <a:extLst>
                  <a:ext uri="{FF2B5EF4-FFF2-40B4-BE49-F238E27FC236}">
                    <a16:creationId xmlns:a16="http://schemas.microsoft.com/office/drawing/2014/main" id="{22CC1889-EC13-24E9-34EE-04CC633389B5}"/>
                  </a:ext>
                </a:extLst>
              </p:cNvPr>
              <p:cNvCxnSpPr>
                <a:cxnSpLocks/>
                <a:stCxn id="110" idx="3"/>
              </p:cNvCxnSpPr>
              <p:nvPr/>
            </p:nvCxnSpPr>
            <p:spPr>
              <a:xfrm flipH="1">
                <a:off x="9369795" y="1938341"/>
                <a:ext cx="1176551" cy="424081"/>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0" name="Freeform 50">
                <a:extLst>
                  <a:ext uri="{FF2B5EF4-FFF2-40B4-BE49-F238E27FC236}">
                    <a16:creationId xmlns:a16="http://schemas.microsoft.com/office/drawing/2014/main" id="{9B9321CC-0950-D29F-4147-0082BB572E79}"/>
                  </a:ext>
                </a:extLst>
              </p:cNvPr>
              <p:cNvSpPr>
                <a:spLocks/>
              </p:cNvSpPr>
              <p:nvPr/>
            </p:nvSpPr>
            <p:spPr bwMode="auto">
              <a:xfrm rot="6221931">
                <a:off x="10534510" y="1804642"/>
                <a:ext cx="247696" cy="252364"/>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chemeClr val="bg1">
                  <a:lumMod val="65000"/>
                </a:schemeClr>
              </a:solidFill>
              <a:ln w="3175">
                <a:solidFill>
                  <a:schemeClr val="tx1"/>
                </a:solidFill>
              </a:ln>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effectLst/>
                  <a:uLnTx/>
                  <a:uFillTx/>
                  <a:latin typeface="Calibri" panose="020F0502020204030204"/>
                  <a:ea typeface="+mn-ea"/>
                  <a:cs typeface="+mn-cs"/>
                </a:endParaRPr>
              </a:p>
            </p:txBody>
          </p:sp>
          <p:sp>
            <p:nvSpPr>
              <p:cNvPr id="111" name="Freeform 50">
                <a:extLst>
                  <a:ext uri="{FF2B5EF4-FFF2-40B4-BE49-F238E27FC236}">
                    <a16:creationId xmlns:a16="http://schemas.microsoft.com/office/drawing/2014/main" id="{9405BB43-054E-422A-DABB-50A76772A83B}"/>
                  </a:ext>
                </a:extLst>
              </p:cNvPr>
              <p:cNvSpPr>
                <a:spLocks/>
              </p:cNvSpPr>
              <p:nvPr/>
            </p:nvSpPr>
            <p:spPr bwMode="auto">
              <a:xfrm rot="1375342" flipH="1">
                <a:off x="9062378" y="2245207"/>
                <a:ext cx="463424" cy="454848"/>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rgbClr val="A12128"/>
              </a:solidFill>
              <a:ln w="3175">
                <a:solidFill>
                  <a:schemeClr val="tx1"/>
                </a:solidFill>
              </a:ln>
              <a:effectLst/>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effectLst/>
                  <a:uLnTx/>
                  <a:uFillTx/>
                  <a:latin typeface="Calibri" panose="020F0502020204030204"/>
                  <a:ea typeface="+mn-ea"/>
                  <a:cs typeface="+mn-cs"/>
                </a:endParaRPr>
              </a:p>
            </p:txBody>
          </p:sp>
          <p:sp>
            <p:nvSpPr>
              <p:cNvPr id="112" name="TextBox 17">
                <a:extLst>
                  <a:ext uri="{FF2B5EF4-FFF2-40B4-BE49-F238E27FC236}">
                    <a16:creationId xmlns:a16="http://schemas.microsoft.com/office/drawing/2014/main" id="{7DDD5D9B-D11C-E194-6819-70BAF16B867B}"/>
                  </a:ext>
                </a:extLst>
              </p:cNvPr>
              <p:cNvSpPr txBox="1"/>
              <p:nvPr/>
            </p:nvSpPr>
            <p:spPr>
              <a:xfrm>
                <a:off x="10833185" y="1718828"/>
                <a:ext cx="1135191" cy="456541"/>
              </a:xfrm>
              <a:prstGeom prst="rect">
                <a:avLst/>
              </a:prstGeom>
              <a:noFill/>
              <a:ln w="3175">
                <a:noFill/>
              </a:ln>
            </p:spPr>
            <p:txBody>
              <a:bodyPr wrap="square" rtlCol="0">
                <a:spAutoFit/>
              </a:bodyPr>
              <a:lstStyle/>
              <a:p>
                <a:pPr marL="0" marR="0" lvl="0" indent="0" algn="l" defTabSz="481921" rtl="0" eaLnBrk="1" fontAlgn="auto" latinLnBrk="0" hangingPunct="1">
                  <a:lnSpc>
                    <a:spcPct val="90000"/>
                  </a:lnSpc>
                  <a:spcBef>
                    <a:spcPts val="0"/>
                  </a:spcBef>
                  <a:spcAft>
                    <a:spcPts val="0"/>
                  </a:spcAft>
                  <a:buClrTx/>
                  <a:buSzTx/>
                  <a:buFontTx/>
                  <a:buNone/>
                  <a:tabLst/>
                  <a:defRPr/>
                </a:pPr>
                <a:r>
                  <a:rPr kumimoji="0" lang="en-gb" sz="1050" b="0"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t>Military solutions</a:t>
                </a:r>
                <a:endParaRPr kumimoji="0" lang="en-gb"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sp>
            <p:nvSpPr>
              <p:cNvPr id="113" name="TextBox 17">
                <a:extLst>
                  <a:ext uri="{FF2B5EF4-FFF2-40B4-BE49-F238E27FC236}">
                    <a16:creationId xmlns:a16="http://schemas.microsoft.com/office/drawing/2014/main" id="{785D10F5-E42B-8087-B8F9-9E274582D62F}"/>
                  </a:ext>
                </a:extLst>
              </p:cNvPr>
              <p:cNvSpPr txBox="1"/>
              <p:nvPr/>
            </p:nvSpPr>
            <p:spPr>
              <a:xfrm>
                <a:off x="10390200" y="6110759"/>
                <a:ext cx="1880737" cy="456541"/>
              </a:xfrm>
              <a:prstGeom prst="rect">
                <a:avLst/>
              </a:prstGeom>
              <a:noFill/>
              <a:ln w="3175">
                <a:noFill/>
              </a:ln>
            </p:spPr>
            <p:txBody>
              <a:bodyPr wrap="square" rtlCol="0">
                <a:spAutoFit/>
              </a:bodyPr>
              <a:lstStyle/>
              <a:p>
                <a:pPr marL="0" marR="0" lvl="0" indent="0" algn="l" defTabSz="481921" rtl="0" eaLnBrk="1" fontAlgn="auto" latinLnBrk="0" hangingPunct="1">
                  <a:lnSpc>
                    <a:spcPct val="90000"/>
                  </a:lnSpc>
                  <a:spcBef>
                    <a:spcPts val="0"/>
                  </a:spcBef>
                  <a:spcAft>
                    <a:spcPts val="0"/>
                  </a:spcAft>
                  <a:buClrTx/>
                  <a:buSzTx/>
                  <a:buFontTx/>
                  <a:buNone/>
                  <a:tabLst/>
                  <a:defRPr/>
                </a:pPr>
                <a:r>
                  <a:rPr kumimoji="0" lang="en-gb" sz="1050" b="0"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t>System design &amp; intelligent solutions</a:t>
                </a:r>
                <a:endParaRPr kumimoji="0" lang="en-gb"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cxnSp>
            <p:nvCxnSpPr>
              <p:cNvPr id="114" name="Straight Arrow Connector 86">
                <a:extLst>
                  <a:ext uri="{FF2B5EF4-FFF2-40B4-BE49-F238E27FC236}">
                    <a16:creationId xmlns:a16="http://schemas.microsoft.com/office/drawing/2014/main" id="{41E30734-F115-9F7B-4E08-CF70290C701D}"/>
                  </a:ext>
                </a:extLst>
              </p:cNvPr>
              <p:cNvCxnSpPr>
                <a:cxnSpLocks/>
                <a:endCxn id="115" idx="3"/>
              </p:cNvCxnSpPr>
              <p:nvPr/>
            </p:nvCxnSpPr>
            <p:spPr>
              <a:xfrm>
                <a:off x="8688279" y="5953952"/>
                <a:ext cx="1417910" cy="316862"/>
              </a:xfrm>
              <a:prstGeom prst="straightConnector1">
                <a:avLst/>
              </a:prstGeom>
              <a:ln w="3175" cap="flat" cmpd="sng" algn="ctr">
                <a:solidFill>
                  <a:srgbClr val="A1212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5" name="Freeform 50">
                <a:extLst>
                  <a:ext uri="{FF2B5EF4-FFF2-40B4-BE49-F238E27FC236}">
                    <a16:creationId xmlns:a16="http://schemas.microsoft.com/office/drawing/2014/main" id="{CBF73842-52C6-8E2A-F26F-305FA09E9AFC}"/>
                  </a:ext>
                </a:extLst>
              </p:cNvPr>
              <p:cNvSpPr>
                <a:spLocks/>
              </p:cNvSpPr>
              <p:nvPr/>
            </p:nvSpPr>
            <p:spPr bwMode="auto">
              <a:xfrm rot="7763641">
                <a:off x="10086536" y="6186424"/>
                <a:ext cx="247696" cy="252366"/>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chemeClr val="bg1">
                  <a:lumMod val="65000"/>
                </a:schemeClr>
              </a:solidFill>
              <a:ln w="3175">
                <a:solidFill>
                  <a:schemeClr val="tx1"/>
                </a:solidFill>
              </a:ln>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effectLst/>
                  <a:uLnTx/>
                  <a:uFillTx/>
                  <a:latin typeface="Calibri" panose="020F0502020204030204"/>
                  <a:ea typeface="+mn-ea"/>
                  <a:cs typeface="+mn-cs"/>
                </a:endParaRPr>
              </a:p>
            </p:txBody>
          </p:sp>
          <p:sp>
            <p:nvSpPr>
              <p:cNvPr id="116" name="Freeform 43">
                <a:extLst>
                  <a:ext uri="{FF2B5EF4-FFF2-40B4-BE49-F238E27FC236}">
                    <a16:creationId xmlns:a16="http://schemas.microsoft.com/office/drawing/2014/main" id="{DDBCA07B-11E4-2446-CA83-8393E5EEB765}"/>
                  </a:ext>
                </a:extLst>
              </p:cNvPr>
              <p:cNvSpPr>
                <a:spLocks/>
              </p:cNvSpPr>
              <p:nvPr/>
            </p:nvSpPr>
            <p:spPr bwMode="auto">
              <a:xfrm rot="5400000" flipH="1">
                <a:off x="4887581" y="3360523"/>
                <a:ext cx="1674014" cy="1705578"/>
              </a:xfrm>
              <a:custGeom>
                <a:avLst/>
                <a:gdLst>
                  <a:gd name="T0" fmla="*/ 459 w 914"/>
                  <a:gd name="T1" fmla="*/ 1 h 914"/>
                  <a:gd name="T2" fmla="*/ 1 w 914"/>
                  <a:gd name="T3" fmla="*/ 455 h 914"/>
                  <a:gd name="T4" fmla="*/ 455 w 914"/>
                  <a:gd name="T5" fmla="*/ 913 h 914"/>
                  <a:gd name="T6" fmla="*/ 913 w 914"/>
                  <a:gd name="T7" fmla="*/ 459 h 914"/>
                  <a:gd name="T8" fmla="*/ 459 w 914"/>
                  <a:gd name="T9" fmla="*/ 1 h 914"/>
                </a:gdLst>
                <a:ahLst/>
                <a:cxnLst>
                  <a:cxn ang="0">
                    <a:pos x="T0" y="T1"/>
                  </a:cxn>
                  <a:cxn ang="0">
                    <a:pos x="T2" y="T3"/>
                  </a:cxn>
                  <a:cxn ang="0">
                    <a:pos x="T4" y="T5"/>
                  </a:cxn>
                  <a:cxn ang="0">
                    <a:pos x="T6" y="T7"/>
                  </a:cxn>
                  <a:cxn ang="0">
                    <a:pos x="T8" y="T9"/>
                  </a:cxn>
                </a:cxnLst>
                <a:rect l="0" t="0" r="r" b="b"/>
                <a:pathLst>
                  <a:path w="914" h="914">
                    <a:moveTo>
                      <a:pt x="459" y="1"/>
                    </a:moveTo>
                    <a:cubicBezTo>
                      <a:pt x="207" y="0"/>
                      <a:pt x="2" y="204"/>
                      <a:pt x="1" y="455"/>
                    </a:cubicBezTo>
                    <a:cubicBezTo>
                      <a:pt x="0" y="707"/>
                      <a:pt x="203" y="912"/>
                      <a:pt x="455" y="913"/>
                    </a:cubicBezTo>
                    <a:cubicBezTo>
                      <a:pt x="707" y="914"/>
                      <a:pt x="912" y="711"/>
                      <a:pt x="913" y="459"/>
                    </a:cubicBezTo>
                    <a:cubicBezTo>
                      <a:pt x="914" y="207"/>
                      <a:pt x="711" y="2"/>
                      <a:pt x="459" y="1"/>
                    </a:cubicBezTo>
                    <a:close/>
                  </a:path>
                </a:pathLst>
              </a:custGeom>
              <a:solidFill>
                <a:schemeClr val="bg1"/>
              </a:solidFill>
              <a:ln w="3175" cap="flat">
                <a:solidFill>
                  <a:srgbClr val="A12128"/>
                </a:solidFill>
                <a:prstDash val="solid"/>
                <a:miter lim="800000"/>
                <a:headEnd/>
                <a:tailEnd/>
              </a:ln>
              <a:effectLst/>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effectLst/>
                  <a:uLnTx/>
                  <a:uFillTx/>
                  <a:latin typeface="Calibri" panose="020F0502020204030204"/>
                  <a:ea typeface="+mn-ea"/>
                  <a:cs typeface="+mn-cs"/>
                </a:endParaRPr>
              </a:p>
            </p:txBody>
          </p:sp>
          <p:sp>
            <p:nvSpPr>
              <p:cNvPr id="117" name="TextBox 17">
                <a:extLst>
                  <a:ext uri="{FF2B5EF4-FFF2-40B4-BE49-F238E27FC236}">
                    <a16:creationId xmlns:a16="http://schemas.microsoft.com/office/drawing/2014/main" id="{F84E04A5-6F93-09EF-3108-F425027C2FE1}"/>
                  </a:ext>
                </a:extLst>
              </p:cNvPr>
              <p:cNvSpPr txBox="1"/>
              <p:nvPr/>
            </p:nvSpPr>
            <p:spPr>
              <a:xfrm>
                <a:off x="4987272" y="3992148"/>
                <a:ext cx="1482785" cy="506045"/>
              </a:xfrm>
              <a:prstGeom prst="rect">
                <a:avLst/>
              </a:prstGeom>
              <a:noFill/>
              <a:ln w="3175">
                <a:noFill/>
              </a:ln>
            </p:spPr>
            <p:txBody>
              <a:bodyPr wrap="square" rtlCol="0">
                <a:spAutoFit/>
              </a:bodyPr>
              <a:lstStyle/>
              <a:p>
                <a:pPr marL="0" marR="0" lvl="0" indent="0" algn="ctr" defTabSz="481921"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t>Intelligent machines</a:t>
                </a:r>
                <a:endParaRPr kumimoji="0" lang="en-gb" sz="120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sp>
            <p:nvSpPr>
              <p:cNvPr id="118" name="TextBox 17">
                <a:extLst>
                  <a:ext uri="{FF2B5EF4-FFF2-40B4-BE49-F238E27FC236}">
                    <a16:creationId xmlns:a16="http://schemas.microsoft.com/office/drawing/2014/main" id="{3367CE6E-9C16-BE9C-0D28-6F6613638043}"/>
                  </a:ext>
                </a:extLst>
              </p:cNvPr>
              <p:cNvSpPr txBox="1"/>
              <p:nvPr/>
            </p:nvSpPr>
            <p:spPr>
              <a:xfrm>
                <a:off x="10916989" y="2341280"/>
                <a:ext cx="1396048" cy="456541"/>
              </a:xfrm>
              <a:prstGeom prst="rect">
                <a:avLst/>
              </a:prstGeom>
              <a:noFill/>
              <a:ln w="3175">
                <a:noFill/>
              </a:ln>
            </p:spPr>
            <p:txBody>
              <a:bodyPr wrap="square" rtlCol="0">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81921" rtl="0" eaLnBrk="1" fontAlgn="auto" latinLnBrk="0" hangingPunct="1">
                  <a:lnSpc>
                    <a:spcPct val="90000"/>
                  </a:lnSpc>
                  <a:spcBef>
                    <a:spcPts val="0"/>
                  </a:spcBef>
                  <a:spcAft>
                    <a:spcPts val="0"/>
                  </a:spcAft>
                  <a:buClrTx/>
                  <a:buSzTx/>
                  <a:buFontTx/>
                  <a:buNone/>
                  <a:tabLst/>
                  <a:defRPr/>
                </a:pPr>
                <a:r>
                  <a:rPr kumimoji="0" lang="en-gb" sz="1050" b="0"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t>Dual-use technology</a:t>
                </a:r>
                <a:endParaRPr kumimoji="0" lang="en-gb" sz="1050" i="0" u="none" strike="noStrike" kern="1200" cap="none" spc="0" normalizeH="0" baseline="0" noProof="0" dirty="0">
                  <a:ln>
                    <a:noFill/>
                  </a:ln>
                  <a:effectLst/>
                  <a:uLnTx/>
                  <a:uFillTx/>
                  <a:latin typeface="Montserrat" panose="00000500000000000000" pitchFamily="50" charset="0"/>
                  <a:ea typeface="+mn-ea"/>
                  <a:cs typeface="Poppins" panose="00000500000000000000" pitchFamily="2" charset="0"/>
                </a:endParaRPr>
              </a:p>
            </p:txBody>
          </p:sp>
          <p:sp>
            <p:nvSpPr>
              <p:cNvPr id="119" name="Freeform 50">
                <a:extLst>
                  <a:ext uri="{FF2B5EF4-FFF2-40B4-BE49-F238E27FC236}">
                    <a16:creationId xmlns:a16="http://schemas.microsoft.com/office/drawing/2014/main" id="{A93C3B25-C244-4530-5639-65C3372FD084}"/>
                  </a:ext>
                </a:extLst>
              </p:cNvPr>
              <p:cNvSpPr>
                <a:spLocks/>
              </p:cNvSpPr>
              <p:nvPr/>
            </p:nvSpPr>
            <p:spPr bwMode="auto">
              <a:xfrm rot="10316271">
                <a:off x="5291987" y="5949540"/>
                <a:ext cx="252364" cy="247695"/>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chemeClr val="bg1">
                  <a:lumMod val="65000"/>
                </a:schemeClr>
              </a:solidFill>
              <a:ln w="3175">
                <a:solidFill>
                  <a:schemeClr val="tx1"/>
                </a:solidFill>
              </a:ln>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effectLst/>
                  <a:uLnTx/>
                  <a:uFillTx/>
                  <a:latin typeface="Calibri" panose="020F0502020204030204"/>
                  <a:ea typeface="+mn-ea"/>
                  <a:cs typeface="+mn-cs"/>
                </a:endParaRPr>
              </a:p>
            </p:txBody>
          </p:sp>
          <p:sp>
            <p:nvSpPr>
              <p:cNvPr id="120" name="TextBox 17">
                <a:extLst>
                  <a:ext uri="{FF2B5EF4-FFF2-40B4-BE49-F238E27FC236}">
                    <a16:creationId xmlns:a16="http://schemas.microsoft.com/office/drawing/2014/main" id="{A7A8EDC4-F43F-AC28-6348-58D2B8AD555A}"/>
                  </a:ext>
                </a:extLst>
              </p:cNvPr>
              <p:cNvSpPr txBox="1"/>
              <p:nvPr/>
            </p:nvSpPr>
            <p:spPr>
              <a:xfrm>
                <a:off x="3850971" y="4985088"/>
                <a:ext cx="1564719" cy="506046"/>
              </a:xfrm>
              <a:prstGeom prst="rect">
                <a:avLst/>
              </a:prstGeom>
              <a:noFill/>
              <a:ln w="3175">
                <a:noFill/>
              </a:ln>
              <a:effectLst/>
            </p:spPr>
            <p:txBody>
              <a:bodyPr wrap="square" rtlCol="0">
                <a:spAutoFit/>
              </a:bodyPr>
              <a:lstStyle/>
              <a:p>
                <a:pPr marL="0" marR="0" lvl="0" indent="0" algn="ctr" defTabSz="481921" rtl="0" eaLnBrk="1" fontAlgn="auto" latinLnBrk="0" hangingPunct="1">
                  <a:lnSpc>
                    <a:spcPct val="90000"/>
                  </a:lnSpc>
                  <a:spcBef>
                    <a:spcPts val="0"/>
                  </a:spcBef>
                  <a:spcAft>
                    <a:spcPts val="0"/>
                  </a:spcAft>
                  <a:buClrTx/>
                  <a:buSzTx/>
                  <a:buFontTx/>
                  <a:buNone/>
                  <a:tabLst/>
                  <a:defRPr/>
                </a:pPr>
                <a:r>
                  <a:rPr kumimoji="0" lang="en-gb" sz="1200" b="1" i="0" u="none" strike="noStrike" kern="1200" normalizeH="0" baseline="0" dirty="0">
                    <a:ln w="0"/>
                    <a:uLnTx/>
                    <a:uFillTx/>
                    <a:latin typeface="Montserrat" panose="00000500000000000000" pitchFamily="50" charset="0"/>
                    <a:ea typeface="+mn-ea"/>
                    <a:cs typeface="Poppins" panose="00000500000000000000" pitchFamily="2" charset="0"/>
                  </a:rPr>
                  <a:t>Autonomous operation</a:t>
                </a:r>
                <a:endParaRPr kumimoji="0" lang="en-gb" sz="1200" b="1" i="0" u="none" strike="noStrike" kern="1200" normalizeH="0" baseline="0" noProof="0" dirty="0">
                  <a:ln w="0"/>
                  <a:uLnTx/>
                  <a:uFillTx/>
                  <a:latin typeface="Montserrat" panose="00000500000000000000" pitchFamily="50" charset="0"/>
                  <a:ea typeface="+mn-ea"/>
                  <a:cs typeface="Poppins" panose="00000500000000000000" pitchFamily="2" charset="0"/>
                </a:endParaRPr>
              </a:p>
            </p:txBody>
          </p:sp>
          <p:sp>
            <p:nvSpPr>
              <p:cNvPr id="121" name="Freeform 50">
                <a:extLst>
                  <a:ext uri="{FF2B5EF4-FFF2-40B4-BE49-F238E27FC236}">
                    <a16:creationId xmlns:a16="http://schemas.microsoft.com/office/drawing/2014/main" id="{5B3835ED-C695-EC9B-181C-CE5FBBF4C3F6}"/>
                  </a:ext>
                </a:extLst>
              </p:cNvPr>
              <p:cNvSpPr>
                <a:spLocks/>
              </p:cNvSpPr>
              <p:nvPr/>
            </p:nvSpPr>
            <p:spPr bwMode="auto">
              <a:xfrm rot="20139476" flipH="1">
                <a:off x="8536171" y="4766426"/>
                <a:ext cx="463424" cy="454846"/>
              </a:xfrm>
              <a:custGeom>
                <a:avLst/>
                <a:gdLst>
                  <a:gd name="T0" fmla="*/ 390 w 421"/>
                  <a:gd name="T1" fmla="*/ 154 h 422"/>
                  <a:gd name="T2" fmla="*/ 153 w 421"/>
                  <a:gd name="T3" fmla="*/ 32 h 422"/>
                  <a:gd name="T4" fmla="*/ 32 w 421"/>
                  <a:gd name="T5" fmla="*/ 268 h 422"/>
                  <a:gd name="T6" fmla="*/ 268 w 421"/>
                  <a:gd name="T7" fmla="*/ 390 h 422"/>
                  <a:gd name="T8" fmla="*/ 390 w 421"/>
                  <a:gd name="T9" fmla="*/ 154 h 422"/>
                </a:gdLst>
                <a:ahLst/>
                <a:cxnLst>
                  <a:cxn ang="0">
                    <a:pos x="T0" y="T1"/>
                  </a:cxn>
                  <a:cxn ang="0">
                    <a:pos x="T2" y="T3"/>
                  </a:cxn>
                  <a:cxn ang="0">
                    <a:pos x="T4" y="T5"/>
                  </a:cxn>
                  <a:cxn ang="0">
                    <a:pos x="T6" y="T7"/>
                  </a:cxn>
                  <a:cxn ang="0">
                    <a:pos x="T8" y="T9"/>
                  </a:cxn>
                </a:cxnLst>
                <a:rect l="0" t="0" r="r" b="b"/>
                <a:pathLst>
                  <a:path w="421" h="422">
                    <a:moveTo>
                      <a:pt x="390" y="154"/>
                    </a:moveTo>
                    <a:cubicBezTo>
                      <a:pt x="358" y="55"/>
                      <a:pt x="252" y="0"/>
                      <a:pt x="153" y="32"/>
                    </a:cubicBezTo>
                    <a:cubicBezTo>
                      <a:pt x="55" y="64"/>
                      <a:pt x="0" y="169"/>
                      <a:pt x="32" y="268"/>
                    </a:cubicBezTo>
                    <a:cubicBezTo>
                      <a:pt x="63" y="367"/>
                      <a:pt x="169" y="422"/>
                      <a:pt x="268" y="390"/>
                    </a:cubicBezTo>
                    <a:cubicBezTo>
                      <a:pt x="367" y="358"/>
                      <a:pt x="421" y="252"/>
                      <a:pt x="390" y="154"/>
                    </a:cubicBezTo>
                    <a:close/>
                  </a:path>
                </a:pathLst>
              </a:custGeom>
              <a:solidFill>
                <a:srgbClr val="A12128"/>
              </a:solidFill>
              <a:ln w="3175">
                <a:solidFill>
                  <a:schemeClr val="tx1"/>
                </a:solidFill>
              </a:ln>
              <a:effectLst/>
            </p:spPr>
            <p:txBody>
              <a:bodyPr vert="horz" wrap="square" lIns="121841" tIns="60921" rIns="121841" bIns="60921" numCol="1" anchor="t" anchorCtr="0" compatLnSpc="1">
                <a:prstTxWarp prst="textNoShape">
                  <a:avLst/>
                </a:prstTxWarp>
              </a:bodyPr>
              <a:lstStyle/>
              <a:p>
                <a:pPr marL="0" marR="0" lvl="0" indent="0" algn="l" defTabSz="481921"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effectLst/>
                  <a:uLnTx/>
                  <a:uFillTx/>
                  <a:latin typeface="Calibri" panose="020F0502020204030204"/>
                  <a:ea typeface="+mn-ea"/>
                  <a:cs typeface="+mn-cs"/>
                </a:endParaRPr>
              </a:p>
            </p:txBody>
          </p:sp>
        </p:grpSp>
        <p:sp>
          <p:nvSpPr>
            <p:cNvPr id="124" name="TextBox 17">
              <a:extLst>
                <a:ext uri="{FF2B5EF4-FFF2-40B4-BE49-F238E27FC236}">
                  <a16:creationId xmlns:a16="http://schemas.microsoft.com/office/drawing/2014/main" id="{869DD6E2-1F68-11C3-CB7C-C37EFE78D402}"/>
                </a:ext>
              </a:extLst>
            </p:cNvPr>
            <p:cNvSpPr txBox="1"/>
            <p:nvPr/>
          </p:nvSpPr>
          <p:spPr>
            <a:xfrm>
              <a:off x="4543270" y="5635982"/>
              <a:ext cx="1249533" cy="528606"/>
            </a:xfrm>
            <a:prstGeom prst="rect">
              <a:avLst/>
            </a:prstGeom>
            <a:noFill/>
            <a:ln w="3175">
              <a:noFill/>
            </a:ln>
          </p:spPr>
          <p:txBody>
            <a:bodyPr wrap="square" rtlCol="0">
              <a:spAutoFit/>
            </a:bodyPr>
            <a:lstStyle/>
            <a:p>
              <a:pPr lvl="0" defTabSz="481921">
                <a:lnSpc>
                  <a:spcPct val="90000"/>
                </a:lnSpc>
                <a:defRPr/>
              </a:pPr>
              <a:r>
                <a:rPr lang="en-gb" sz="1050" dirty="0">
                  <a:latin typeface="Montserrat" panose="00000500000000000000" pitchFamily="50" charset="0"/>
                  <a:cs typeface="Poppins" panose="00000500000000000000" pitchFamily="2" charset="0"/>
                </a:rPr>
                <a:t>High-mix low-volume (</a:t>
              </a:r>
              <a:r>
                <a:rPr kumimoji="0" lang="en-gb" sz="1050" b="0" i="0" u="none" strike="noStrike" kern="1200" cap="none" spc="0" normalizeH="0" baseline="0" dirty="0">
                  <a:ln>
                    <a:noFill/>
                  </a:ln>
                  <a:effectLst/>
                  <a:uLnTx/>
                  <a:uFillTx/>
                  <a:latin typeface="Montserrat" panose="00000500000000000000" pitchFamily="50" charset="0"/>
                  <a:ea typeface="+mn-ea"/>
                  <a:cs typeface="Poppins" panose="00000500000000000000" pitchFamily="2" charset="0"/>
                </a:rPr>
                <a:t>HMLV) manufacturing</a:t>
              </a:r>
            </a:p>
          </p:txBody>
        </p:sp>
      </p:grpSp>
    </p:spTree>
    <p:extLst>
      <p:ext uri="{BB962C8B-B14F-4D97-AF65-F5344CB8AC3E}">
        <p14:creationId xmlns:p14="http://schemas.microsoft.com/office/powerpoint/2010/main" val="3851579888"/>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6024C-5C5E-49C0-ECF1-255F43D223AB}"/>
            </a:ext>
          </a:extLst>
        </p:cNvPr>
        <p:cNvGrpSpPr/>
        <p:nvPr/>
      </p:nvGrpSpPr>
      <p:grpSpPr>
        <a:xfrm>
          <a:off x="0" y="0"/>
          <a:ext cx="0" cy="0"/>
          <a:chOff x="0" y="0"/>
          <a:chExt cx="0" cy="0"/>
        </a:xfrm>
      </p:grpSpPr>
      <p:pic>
        <p:nvPicPr>
          <p:cNvPr id="7" name="Kuva 6" descr="Kuva, joka sisältää kohteen piirros, teksti, kuvitus, Piirrokset&#10;&#10;Tekoälyllä luotu sisältö voi olla virheellistä.">
            <a:extLst>
              <a:ext uri="{FF2B5EF4-FFF2-40B4-BE49-F238E27FC236}">
                <a16:creationId xmlns:a16="http://schemas.microsoft.com/office/drawing/2014/main" id="{5C097FB4-1A41-3205-0BC2-833623A5E1AD}"/>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588118" y="1689061"/>
            <a:ext cx="4824634" cy="2443990"/>
          </a:xfrm>
          <a:prstGeom prst="rect">
            <a:avLst/>
          </a:prstGeom>
        </p:spPr>
      </p:pic>
      <p:sp>
        <p:nvSpPr>
          <p:cNvPr id="4" name="Otsikko 3">
            <a:extLst>
              <a:ext uri="{FF2B5EF4-FFF2-40B4-BE49-F238E27FC236}">
                <a16:creationId xmlns:a16="http://schemas.microsoft.com/office/drawing/2014/main" id="{9EE577B9-5530-4EB7-CE82-9E6E2EAA8784}"/>
              </a:ext>
            </a:extLst>
          </p:cNvPr>
          <p:cNvSpPr>
            <a:spLocks noGrp="1"/>
          </p:cNvSpPr>
          <p:nvPr>
            <p:ph type="title"/>
          </p:nvPr>
        </p:nvSpPr>
        <p:spPr/>
        <p:txBody>
          <a:bodyPr/>
          <a:lstStyle/>
          <a:p>
            <a:pPr algn="l" rtl="0"/>
            <a:r>
              <a:rPr lang="en-gb" b="0" i="0" u="none" baseline="0" dirty="0"/>
              <a:t>We deliver value to clients</a:t>
            </a:r>
          </a:p>
        </p:txBody>
      </p:sp>
      <p:sp>
        <p:nvSpPr>
          <p:cNvPr id="5" name="Sisällön paikkamerkki 4">
            <a:extLst>
              <a:ext uri="{FF2B5EF4-FFF2-40B4-BE49-F238E27FC236}">
                <a16:creationId xmlns:a16="http://schemas.microsoft.com/office/drawing/2014/main" id="{64AE745F-DC6E-4EDF-85E3-9E2F0183D793}"/>
              </a:ext>
            </a:extLst>
          </p:cNvPr>
          <p:cNvSpPr>
            <a:spLocks noGrp="1"/>
          </p:cNvSpPr>
          <p:nvPr>
            <p:ph idx="1"/>
          </p:nvPr>
        </p:nvSpPr>
        <p:spPr>
          <a:xfrm>
            <a:off x="5882413" y="1700784"/>
            <a:ext cx="5766421" cy="4101148"/>
          </a:xfrm>
        </p:spPr>
        <p:txBody>
          <a:bodyPr>
            <a:normAutofit/>
          </a:bodyPr>
          <a:lstStyle/>
          <a:p>
            <a:pPr algn="l" rtl="0">
              <a:lnSpc>
                <a:spcPct val="120000"/>
              </a:lnSpc>
            </a:pPr>
            <a:r>
              <a:rPr lang="en-gb" b="0" i="0" u="none" baseline="0" dirty="0"/>
              <a:t>Developing and producing effective, value-generating business services through extensive regional collaboration</a:t>
            </a:r>
          </a:p>
          <a:p>
            <a:pPr algn="l" rtl="0">
              <a:lnSpc>
                <a:spcPct val="120000"/>
              </a:lnSpc>
            </a:pPr>
            <a:r>
              <a:rPr lang="en-gb" b="0" i="0" u="none" baseline="0" dirty="0"/>
              <a:t>Key measures: impressive regional service package and smart, needs-based service guidance </a:t>
            </a:r>
          </a:p>
          <a:p>
            <a:pPr algn="l" rtl="0">
              <a:lnSpc>
                <a:spcPct val="120000"/>
              </a:lnSpc>
            </a:pPr>
            <a:r>
              <a:rPr lang="en-gb" b="0" i="0" u="none" baseline="0" dirty="0"/>
              <a:t>Development focal points include</a:t>
            </a:r>
          </a:p>
          <a:p>
            <a:pPr lvl="1" algn="l" rtl="0">
              <a:lnSpc>
                <a:spcPct val="120000"/>
              </a:lnSpc>
            </a:pPr>
            <a:r>
              <a:rPr lang="en-gb" b="0" i="0" u="none" baseline="0" dirty="0"/>
              <a:t>development of service guidance and discoverability</a:t>
            </a:r>
          </a:p>
          <a:p>
            <a:pPr lvl="1" algn="l" rtl="0">
              <a:lnSpc>
                <a:spcPct val="120000"/>
              </a:lnSpc>
            </a:pPr>
            <a:r>
              <a:rPr lang="en-gb" b="0" i="0" u="none" baseline="0" dirty="0"/>
              <a:t>developing the interaction between growth ecosystems, e.g. in terms of technology focal points</a:t>
            </a:r>
          </a:p>
          <a:p>
            <a:pPr lvl="1" algn="l" rtl="0">
              <a:lnSpc>
                <a:spcPct val="120000"/>
              </a:lnSpc>
            </a:pPr>
            <a:r>
              <a:rPr lang="en-gb" b="0" i="0" u="none" baseline="0" dirty="0"/>
              <a:t>deepening cross-fertilization between companies</a:t>
            </a:r>
          </a:p>
        </p:txBody>
      </p:sp>
      <p:sp>
        <p:nvSpPr>
          <p:cNvPr id="3" name="Dian numeron paikkamerkki 2">
            <a:extLst>
              <a:ext uri="{FF2B5EF4-FFF2-40B4-BE49-F238E27FC236}">
                <a16:creationId xmlns:a16="http://schemas.microsoft.com/office/drawing/2014/main" id="{6310F06C-EB0E-A23C-2013-CFA71A9C09A3}"/>
              </a:ext>
            </a:extLst>
          </p:cNvPr>
          <p:cNvSpPr>
            <a:spLocks noGrp="1"/>
          </p:cNvSpPr>
          <p:nvPr>
            <p:ph type="sldNum" sz="quarter" idx="12"/>
          </p:nvPr>
        </p:nvSpPr>
        <p:spPr/>
        <p:txBody>
          <a:bodyPr/>
          <a:lstStyle/>
          <a:p>
            <a:pPr algn="r" rtl="0"/>
            <a:fld id="{FE60D538-0EB9-45C6-BE74-BCF7B37C5DA3}" type="slidenum">
              <a:rPr/>
              <a:t>11</a:t>
            </a:fld>
            <a:endParaRPr lang="en-gb" dirty="0"/>
          </a:p>
        </p:txBody>
      </p:sp>
      <p:grpSp>
        <p:nvGrpSpPr>
          <p:cNvPr id="8" name="Ryhmä 7">
            <a:extLst>
              <a:ext uri="{FF2B5EF4-FFF2-40B4-BE49-F238E27FC236}">
                <a16:creationId xmlns:a16="http://schemas.microsoft.com/office/drawing/2014/main" id="{E66A661F-4707-EEBC-BEAB-4AAB318AB72A}"/>
              </a:ext>
            </a:extLst>
          </p:cNvPr>
          <p:cNvGrpSpPr/>
          <p:nvPr/>
        </p:nvGrpSpPr>
        <p:grpSpPr>
          <a:xfrm>
            <a:off x="758597" y="4018148"/>
            <a:ext cx="4578940" cy="1608929"/>
            <a:chOff x="6582024" y="4900222"/>
            <a:chExt cx="4841255" cy="1407261"/>
          </a:xfrm>
        </p:grpSpPr>
        <p:sp>
          <p:nvSpPr>
            <p:cNvPr id="9" name="Puhekupla: Suorakulmio, kulmat pyöristettu 8">
              <a:extLst>
                <a:ext uri="{FF2B5EF4-FFF2-40B4-BE49-F238E27FC236}">
                  <a16:creationId xmlns:a16="http://schemas.microsoft.com/office/drawing/2014/main" id="{08F28256-7FA8-B0A7-316B-C0B3E8F39D69}"/>
                </a:ext>
              </a:extLst>
            </p:cNvPr>
            <p:cNvSpPr/>
            <p:nvPr/>
          </p:nvSpPr>
          <p:spPr>
            <a:xfrm>
              <a:off x="6582024" y="4900222"/>
              <a:ext cx="4841255" cy="1407261"/>
            </a:xfrm>
            <a:prstGeom prst="wedgeRoundRectCallout">
              <a:avLst>
                <a:gd name="adj1" fmla="val -35333"/>
                <a:gd name="adj2" fmla="val 64869"/>
                <a:gd name="adj3" fmla="val 16667"/>
              </a:avLst>
            </a:prstGeom>
            <a:solidFill>
              <a:srgbClr val="E8F7F3"/>
            </a:solidFill>
            <a:ln w="38100" cap="rnd">
              <a:solidFill>
                <a:srgbClr val="397368"/>
              </a:solidFill>
              <a:round/>
              <a:extLst>
                <a:ext uri="{C807C97D-BFC1-408E-A445-0C87EB9F89A2}">
                  <ask:lineSketchStyleProps xmlns:ask="http://schemas.microsoft.com/office/drawing/2018/sketchyshapes" sd="1219033472">
                    <a:custGeom>
                      <a:avLst/>
                      <a:gdLst>
                        <a:gd name="connsiteX0" fmla="*/ 0 w 2632022"/>
                        <a:gd name="connsiteY0" fmla="*/ 150012 h 900054"/>
                        <a:gd name="connsiteX1" fmla="*/ 150012 w 2632022"/>
                        <a:gd name="connsiteY1" fmla="*/ 0 h 900054"/>
                        <a:gd name="connsiteX2" fmla="*/ 438670 w 2632022"/>
                        <a:gd name="connsiteY2" fmla="*/ 0 h 900054"/>
                        <a:gd name="connsiteX3" fmla="*/ 438670 w 2632022"/>
                        <a:gd name="connsiteY3" fmla="*/ 0 h 900054"/>
                        <a:gd name="connsiteX4" fmla="*/ 1096676 w 2632022"/>
                        <a:gd name="connsiteY4" fmla="*/ 0 h 900054"/>
                        <a:gd name="connsiteX5" fmla="*/ 2482010 w 2632022"/>
                        <a:gd name="connsiteY5" fmla="*/ 0 h 900054"/>
                        <a:gd name="connsiteX6" fmla="*/ 2632022 w 2632022"/>
                        <a:gd name="connsiteY6" fmla="*/ 150012 h 900054"/>
                        <a:gd name="connsiteX7" fmla="*/ 2632022 w 2632022"/>
                        <a:gd name="connsiteY7" fmla="*/ 525032 h 900054"/>
                        <a:gd name="connsiteX8" fmla="*/ 2632022 w 2632022"/>
                        <a:gd name="connsiteY8" fmla="*/ 525032 h 900054"/>
                        <a:gd name="connsiteX9" fmla="*/ 2632022 w 2632022"/>
                        <a:gd name="connsiteY9" fmla="*/ 750045 h 900054"/>
                        <a:gd name="connsiteX10" fmla="*/ 2632022 w 2632022"/>
                        <a:gd name="connsiteY10" fmla="*/ 750042 h 900054"/>
                        <a:gd name="connsiteX11" fmla="*/ 2482010 w 2632022"/>
                        <a:gd name="connsiteY11" fmla="*/ 900054 h 900054"/>
                        <a:gd name="connsiteX12" fmla="*/ 1096676 w 2632022"/>
                        <a:gd name="connsiteY12" fmla="*/ 900054 h 900054"/>
                        <a:gd name="connsiteX13" fmla="*/ 1018829 w 2632022"/>
                        <a:gd name="connsiteY13" fmla="*/ 1089839 h 900054"/>
                        <a:gd name="connsiteX14" fmla="*/ 438670 w 2632022"/>
                        <a:gd name="connsiteY14" fmla="*/ 900054 h 900054"/>
                        <a:gd name="connsiteX15" fmla="*/ 150012 w 2632022"/>
                        <a:gd name="connsiteY15" fmla="*/ 900054 h 900054"/>
                        <a:gd name="connsiteX16" fmla="*/ 0 w 2632022"/>
                        <a:gd name="connsiteY16" fmla="*/ 750042 h 900054"/>
                        <a:gd name="connsiteX17" fmla="*/ 0 w 2632022"/>
                        <a:gd name="connsiteY17" fmla="*/ 750045 h 900054"/>
                        <a:gd name="connsiteX18" fmla="*/ 0 w 2632022"/>
                        <a:gd name="connsiteY18" fmla="*/ 525032 h 900054"/>
                        <a:gd name="connsiteX19" fmla="*/ 0 w 2632022"/>
                        <a:gd name="connsiteY19" fmla="*/ 525032 h 900054"/>
                        <a:gd name="connsiteX20" fmla="*/ 0 w 2632022"/>
                        <a:gd name="connsiteY20" fmla="*/ 150012 h 90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2022" h="900054" fill="none" extrusionOk="0">
                          <a:moveTo>
                            <a:pt x="0" y="150012"/>
                          </a:moveTo>
                          <a:cubicBezTo>
                            <a:pt x="-6081" y="78036"/>
                            <a:pt x="71126" y="2945"/>
                            <a:pt x="150012" y="0"/>
                          </a:cubicBezTo>
                          <a:cubicBezTo>
                            <a:pt x="214986" y="4270"/>
                            <a:pt x="329027" y="4162"/>
                            <a:pt x="438670" y="0"/>
                          </a:cubicBezTo>
                          <a:lnTo>
                            <a:pt x="438670" y="0"/>
                          </a:lnTo>
                          <a:cubicBezTo>
                            <a:pt x="742379" y="37515"/>
                            <a:pt x="779502" y="-24734"/>
                            <a:pt x="1096676" y="0"/>
                          </a:cubicBezTo>
                          <a:cubicBezTo>
                            <a:pt x="1242029" y="46999"/>
                            <a:pt x="2252374" y="63694"/>
                            <a:pt x="2482010" y="0"/>
                          </a:cubicBezTo>
                          <a:cubicBezTo>
                            <a:pt x="2566630" y="-10130"/>
                            <a:pt x="2616295" y="66273"/>
                            <a:pt x="2632022" y="150012"/>
                          </a:cubicBezTo>
                          <a:cubicBezTo>
                            <a:pt x="2629773" y="270887"/>
                            <a:pt x="2647800" y="398512"/>
                            <a:pt x="2632022" y="525032"/>
                          </a:cubicBezTo>
                          <a:lnTo>
                            <a:pt x="2632022" y="525032"/>
                          </a:lnTo>
                          <a:cubicBezTo>
                            <a:pt x="2630950" y="588297"/>
                            <a:pt x="2647928" y="646034"/>
                            <a:pt x="2632022" y="750045"/>
                          </a:cubicBezTo>
                          <a:lnTo>
                            <a:pt x="2632022" y="750042"/>
                          </a:lnTo>
                          <a:cubicBezTo>
                            <a:pt x="2634583" y="833693"/>
                            <a:pt x="2564195" y="886267"/>
                            <a:pt x="2482010" y="900054"/>
                          </a:cubicBezTo>
                          <a:cubicBezTo>
                            <a:pt x="2237352" y="936884"/>
                            <a:pt x="1295969" y="955512"/>
                            <a:pt x="1096676" y="900054"/>
                          </a:cubicBezTo>
                          <a:cubicBezTo>
                            <a:pt x="1086326" y="950568"/>
                            <a:pt x="1063166" y="998605"/>
                            <a:pt x="1018829" y="1089839"/>
                          </a:cubicBezTo>
                          <a:cubicBezTo>
                            <a:pt x="856525" y="1015453"/>
                            <a:pt x="595669" y="1005080"/>
                            <a:pt x="438670" y="900054"/>
                          </a:cubicBezTo>
                          <a:cubicBezTo>
                            <a:pt x="319852" y="888223"/>
                            <a:pt x="190882" y="878303"/>
                            <a:pt x="150012" y="900054"/>
                          </a:cubicBezTo>
                          <a:cubicBezTo>
                            <a:pt x="65622" y="900918"/>
                            <a:pt x="3157" y="841445"/>
                            <a:pt x="0" y="750042"/>
                          </a:cubicBezTo>
                          <a:lnTo>
                            <a:pt x="0" y="750045"/>
                          </a:lnTo>
                          <a:cubicBezTo>
                            <a:pt x="-10654" y="677430"/>
                            <a:pt x="14327" y="586480"/>
                            <a:pt x="0" y="525032"/>
                          </a:cubicBezTo>
                          <a:lnTo>
                            <a:pt x="0" y="525032"/>
                          </a:lnTo>
                          <a:cubicBezTo>
                            <a:pt x="32466" y="403348"/>
                            <a:pt x="10323" y="319200"/>
                            <a:pt x="0" y="150012"/>
                          </a:cubicBezTo>
                          <a:close/>
                        </a:path>
                        <a:path w="2632022" h="900054" stroke="0" extrusionOk="0">
                          <a:moveTo>
                            <a:pt x="0" y="150012"/>
                          </a:moveTo>
                          <a:cubicBezTo>
                            <a:pt x="-11404" y="60129"/>
                            <a:pt x="66057" y="415"/>
                            <a:pt x="150012" y="0"/>
                          </a:cubicBezTo>
                          <a:cubicBezTo>
                            <a:pt x="291222" y="6352"/>
                            <a:pt x="374796" y="3521"/>
                            <a:pt x="438670" y="0"/>
                          </a:cubicBezTo>
                          <a:lnTo>
                            <a:pt x="438670" y="0"/>
                          </a:lnTo>
                          <a:cubicBezTo>
                            <a:pt x="718680" y="42103"/>
                            <a:pt x="930641" y="31459"/>
                            <a:pt x="1096676" y="0"/>
                          </a:cubicBezTo>
                          <a:cubicBezTo>
                            <a:pt x="1709596" y="92008"/>
                            <a:pt x="2075822" y="123149"/>
                            <a:pt x="2482010" y="0"/>
                          </a:cubicBezTo>
                          <a:cubicBezTo>
                            <a:pt x="2572658" y="925"/>
                            <a:pt x="2638054" y="54749"/>
                            <a:pt x="2632022" y="150012"/>
                          </a:cubicBezTo>
                          <a:cubicBezTo>
                            <a:pt x="2660668" y="239580"/>
                            <a:pt x="2665624" y="438988"/>
                            <a:pt x="2632022" y="525032"/>
                          </a:cubicBezTo>
                          <a:lnTo>
                            <a:pt x="2632022" y="525032"/>
                          </a:lnTo>
                          <a:cubicBezTo>
                            <a:pt x="2636195" y="627864"/>
                            <a:pt x="2622731" y="669364"/>
                            <a:pt x="2632022" y="750045"/>
                          </a:cubicBezTo>
                          <a:lnTo>
                            <a:pt x="2632022" y="750042"/>
                          </a:lnTo>
                          <a:cubicBezTo>
                            <a:pt x="2636363" y="835321"/>
                            <a:pt x="2577172" y="903014"/>
                            <a:pt x="2482010" y="900054"/>
                          </a:cubicBezTo>
                          <a:cubicBezTo>
                            <a:pt x="1950146" y="816807"/>
                            <a:pt x="1490131" y="814080"/>
                            <a:pt x="1096676" y="900054"/>
                          </a:cubicBezTo>
                          <a:cubicBezTo>
                            <a:pt x="1078163" y="975147"/>
                            <a:pt x="1035107" y="1058451"/>
                            <a:pt x="1018829" y="1089839"/>
                          </a:cubicBezTo>
                          <a:cubicBezTo>
                            <a:pt x="895832" y="1062704"/>
                            <a:pt x="582355" y="1000334"/>
                            <a:pt x="438670" y="900054"/>
                          </a:cubicBezTo>
                          <a:cubicBezTo>
                            <a:pt x="340279" y="891816"/>
                            <a:pt x="216053" y="894186"/>
                            <a:pt x="150012" y="900054"/>
                          </a:cubicBezTo>
                          <a:cubicBezTo>
                            <a:pt x="53479" y="902301"/>
                            <a:pt x="-4633" y="829694"/>
                            <a:pt x="0" y="750042"/>
                          </a:cubicBezTo>
                          <a:lnTo>
                            <a:pt x="0" y="750045"/>
                          </a:lnTo>
                          <a:cubicBezTo>
                            <a:pt x="5519" y="652594"/>
                            <a:pt x="19686" y="599364"/>
                            <a:pt x="0" y="525032"/>
                          </a:cubicBezTo>
                          <a:lnTo>
                            <a:pt x="0" y="525032"/>
                          </a:lnTo>
                          <a:cubicBezTo>
                            <a:pt x="1813" y="481438"/>
                            <a:pt x="13599" y="267231"/>
                            <a:pt x="0" y="150012"/>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0" name="Tekstiruutu 9">
              <a:extLst>
                <a:ext uri="{FF2B5EF4-FFF2-40B4-BE49-F238E27FC236}">
                  <a16:creationId xmlns:a16="http://schemas.microsoft.com/office/drawing/2014/main" id="{307A0527-80BD-EADD-62DD-24DCF6AC7E51}"/>
                </a:ext>
              </a:extLst>
            </p:cNvPr>
            <p:cNvSpPr txBox="1"/>
            <p:nvPr/>
          </p:nvSpPr>
          <p:spPr>
            <a:xfrm>
              <a:off x="6742689" y="5064104"/>
              <a:ext cx="4456465" cy="1108223"/>
            </a:xfrm>
            <a:prstGeom prst="rect">
              <a:avLst/>
            </a:prstGeom>
            <a:noFill/>
          </p:spPr>
          <p:txBody>
            <a:bodyPr wrap="square" rtlCol="0">
              <a:spAutoFit/>
            </a:bodyPr>
            <a:lstStyle/>
            <a:p>
              <a:pPr algn="l" rtl="0"/>
              <a:r>
                <a:rPr lang="en-gb" sz="1100" b="0" i="1" u="none" baseline="0" dirty="0">
                  <a:latin typeface="Montserrat" pitchFamily="2" charset="0"/>
                  <a:ea typeface="Montserrat" pitchFamily="2" charset="0"/>
                  <a:cs typeface="Montserrat" pitchFamily="2" charset="0"/>
                  <a:sym typeface="Montserrat" pitchFamily="2" charset="0"/>
                </a:rPr>
                <a:t>“We are able to serve those who are already here and create opportunities for newcomers to succeed and grow. This is the most important thing. We provide better service than anywhere else, and this is evident and tangible in the lives of companies. We will do everything we can to remove obstacles at the municipal level, for example.”</a:t>
              </a:r>
            </a:p>
          </p:txBody>
        </p:sp>
      </p:grpSp>
    </p:spTree>
    <p:extLst>
      <p:ext uri="{BB962C8B-B14F-4D97-AF65-F5344CB8AC3E}">
        <p14:creationId xmlns:p14="http://schemas.microsoft.com/office/powerpoint/2010/main" val="3562520633"/>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3C24C-45B4-B433-7EE8-BCF7391704BF}"/>
            </a:ext>
          </a:extLst>
        </p:cNvPr>
        <p:cNvGrpSpPr/>
        <p:nvPr/>
      </p:nvGrpSpPr>
      <p:grpSpPr>
        <a:xfrm>
          <a:off x="0" y="0"/>
          <a:ext cx="0" cy="0"/>
          <a:chOff x="0" y="0"/>
          <a:chExt cx="0" cy="0"/>
        </a:xfrm>
      </p:grpSpPr>
      <p:pic>
        <p:nvPicPr>
          <p:cNvPr id="2" name="Kuva 1">
            <a:extLst>
              <a:ext uri="{FF2B5EF4-FFF2-40B4-BE49-F238E27FC236}">
                <a16:creationId xmlns:a16="http://schemas.microsoft.com/office/drawing/2014/main" id="{36C510C3-262C-455E-1B68-C3B4BF537A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0792" y="1607000"/>
            <a:ext cx="4960439" cy="2644453"/>
          </a:xfrm>
          <a:prstGeom prst="rect">
            <a:avLst/>
          </a:prstGeom>
        </p:spPr>
      </p:pic>
      <p:sp>
        <p:nvSpPr>
          <p:cNvPr id="4" name="Otsikko 3">
            <a:extLst>
              <a:ext uri="{FF2B5EF4-FFF2-40B4-BE49-F238E27FC236}">
                <a16:creationId xmlns:a16="http://schemas.microsoft.com/office/drawing/2014/main" id="{A2F046F7-7E46-6908-0A67-B70336D81337}"/>
              </a:ext>
            </a:extLst>
          </p:cNvPr>
          <p:cNvSpPr>
            <a:spLocks noGrp="1"/>
          </p:cNvSpPr>
          <p:nvPr>
            <p:ph type="title"/>
          </p:nvPr>
        </p:nvSpPr>
        <p:spPr/>
        <p:txBody>
          <a:bodyPr/>
          <a:lstStyle/>
          <a:p>
            <a:pPr algn="l" rtl="0"/>
            <a:r>
              <a:rPr lang="en-gb" b="0" i="0" u="none" baseline="0" dirty="0"/>
              <a:t>We advance regional collaboration</a:t>
            </a:r>
          </a:p>
        </p:txBody>
      </p:sp>
      <p:sp>
        <p:nvSpPr>
          <p:cNvPr id="5" name="Sisällön paikkamerkki 4">
            <a:extLst>
              <a:ext uri="{FF2B5EF4-FFF2-40B4-BE49-F238E27FC236}">
                <a16:creationId xmlns:a16="http://schemas.microsoft.com/office/drawing/2014/main" id="{046C9460-3E8B-5711-CB73-BE16AD413B62}"/>
              </a:ext>
            </a:extLst>
          </p:cNvPr>
          <p:cNvSpPr>
            <a:spLocks noGrp="1"/>
          </p:cNvSpPr>
          <p:nvPr>
            <p:ph idx="1"/>
          </p:nvPr>
        </p:nvSpPr>
        <p:spPr/>
        <p:txBody>
          <a:bodyPr>
            <a:normAutofit/>
          </a:bodyPr>
          <a:lstStyle/>
          <a:p>
            <a:pPr algn="l" rtl="0">
              <a:lnSpc>
                <a:spcPct val="120000"/>
              </a:lnSpc>
            </a:pPr>
            <a:r>
              <a:rPr lang="en-gb" b="0" i="0" u="none" baseline="0" dirty="0"/>
              <a:t>Strong regional cooperation must be nurtured and further developed; it enables value-generating business services and accelerates the growth of economic activity. </a:t>
            </a:r>
          </a:p>
          <a:p>
            <a:pPr algn="l" rtl="0">
              <a:lnSpc>
                <a:spcPct val="120000"/>
              </a:lnSpc>
            </a:pPr>
            <a:r>
              <a:rPr lang="en-gb" b="0" i="0" u="none" baseline="0" dirty="0"/>
              <a:t>Development focal points include </a:t>
            </a:r>
          </a:p>
          <a:p>
            <a:pPr lvl="1" algn="l" rtl="0">
              <a:lnSpc>
                <a:spcPct val="120000"/>
              </a:lnSpc>
            </a:pPr>
            <a:r>
              <a:rPr lang="en-gb" b="0" i="0" u="none" baseline="0" dirty="0"/>
              <a:t>interest representation, incl. taking EU office cooperation to a new level</a:t>
            </a:r>
          </a:p>
          <a:p>
            <a:pPr lvl="1" algn="l" rtl="0">
              <a:lnSpc>
                <a:spcPct val="120000"/>
              </a:lnSpc>
            </a:pPr>
            <a:r>
              <a:rPr lang="en-gb" b="0" i="0" u="none" baseline="0" dirty="0"/>
              <a:t>applying for EU funding that affects investments </a:t>
            </a:r>
          </a:p>
          <a:p>
            <a:pPr lvl="1" algn="l" rtl="0">
              <a:lnSpc>
                <a:spcPct val="120000"/>
              </a:lnSpc>
            </a:pPr>
            <a:r>
              <a:rPr lang="en-gb" b="0" i="0" u="none" baseline="0" dirty="0"/>
              <a:t>promoting regionally significant issues, such as the hydrogen transport network </a:t>
            </a:r>
          </a:p>
          <a:p>
            <a:pPr lvl="1" algn="l" rtl="0">
              <a:lnSpc>
                <a:spcPct val="120000"/>
              </a:lnSpc>
            </a:pPr>
            <a:r>
              <a:rPr lang="en-gb" b="0" i="0" u="none" baseline="0" dirty="0"/>
              <a:t>raising the profile of the region in land use issues.</a:t>
            </a:r>
          </a:p>
          <a:p>
            <a:pPr algn="l" rtl="0">
              <a:lnSpc>
                <a:spcPct val="120000"/>
              </a:lnSpc>
            </a:pPr>
            <a:endParaRPr lang="en-gb" dirty="0"/>
          </a:p>
        </p:txBody>
      </p:sp>
      <p:sp>
        <p:nvSpPr>
          <p:cNvPr id="3" name="Dian numeron paikkamerkki 2">
            <a:extLst>
              <a:ext uri="{FF2B5EF4-FFF2-40B4-BE49-F238E27FC236}">
                <a16:creationId xmlns:a16="http://schemas.microsoft.com/office/drawing/2014/main" id="{CED6D777-7F0B-9704-E62B-88B26008DEF3}"/>
              </a:ext>
            </a:extLst>
          </p:cNvPr>
          <p:cNvSpPr>
            <a:spLocks noGrp="1"/>
          </p:cNvSpPr>
          <p:nvPr>
            <p:ph type="sldNum" sz="quarter" idx="12"/>
          </p:nvPr>
        </p:nvSpPr>
        <p:spPr/>
        <p:txBody>
          <a:bodyPr/>
          <a:lstStyle/>
          <a:p>
            <a:pPr algn="r" rtl="0"/>
            <a:fld id="{FE60D538-0EB9-45C6-BE74-BCF7B37C5DA3}" type="slidenum">
              <a:rPr/>
              <a:t>12</a:t>
            </a:fld>
            <a:endParaRPr lang="en-gb" dirty="0"/>
          </a:p>
        </p:txBody>
      </p:sp>
      <p:grpSp>
        <p:nvGrpSpPr>
          <p:cNvPr id="8" name="Ryhmä 7">
            <a:extLst>
              <a:ext uri="{FF2B5EF4-FFF2-40B4-BE49-F238E27FC236}">
                <a16:creationId xmlns:a16="http://schemas.microsoft.com/office/drawing/2014/main" id="{46FA9B0E-645C-8BA3-B1E1-876889992BC3}"/>
              </a:ext>
            </a:extLst>
          </p:cNvPr>
          <p:cNvGrpSpPr/>
          <p:nvPr/>
        </p:nvGrpSpPr>
        <p:grpSpPr>
          <a:xfrm>
            <a:off x="784353" y="4372319"/>
            <a:ext cx="4578940" cy="1077526"/>
            <a:chOff x="6582024" y="4900222"/>
            <a:chExt cx="4841255" cy="1077747"/>
          </a:xfrm>
        </p:grpSpPr>
        <p:sp>
          <p:nvSpPr>
            <p:cNvPr id="9" name="Puhekupla: Suorakulmio, kulmat pyöristettu 8">
              <a:extLst>
                <a:ext uri="{FF2B5EF4-FFF2-40B4-BE49-F238E27FC236}">
                  <a16:creationId xmlns:a16="http://schemas.microsoft.com/office/drawing/2014/main" id="{027F79CE-38C7-91BE-0509-D60E84FDA59A}"/>
                </a:ext>
              </a:extLst>
            </p:cNvPr>
            <p:cNvSpPr/>
            <p:nvPr/>
          </p:nvSpPr>
          <p:spPr>
            <a:xfrm>
              <a:off x="6582024" y="4900222"/>
              <a:ext cx="4841255" cy="1077747"/>
            </a:xfrm>
            <a:prstGeom prst="wedgeRoundRectCallout">
              <a:avLst>
                <a:gd name="adj1" fmla="val -35333"/>
                <a:gd name="adj2" fmla="val 64869"/>
                <a:gd name="adj3" fmla="val 16667"/>
              </a:avLst>
            </a:prstGeom>
            <a:solidFill>
              <a:srgbClr val="E8F7F3"/>
            </a:solidFill>
            <a:ln w="38100" cap="rnd">
              <a:solidFill>
                <a:srgbClr val="397368"/>
              </a:solidFill>
              <a:round/>
              <a:extLst>
                <a:ext uri="{C807C97D-BFC1-408E-A445-0C87EB9F89A2}">
                  <ask:lineSketchStyleProps xmlns:ask="http://schemas.microsoft.com/office/drawing/2018/sketchyshapes" sd="1219033472">
                    <a:custGeom>
                      <a:avLst/>
                      <a:gdLst>
                        <a:gd name="connsiteX0" fmla="*/ 0 w 2632022"/>
                        <a:gd name="connsiteY0" fmla="*/ 150012 h 900054"/>
                        <a:gd name="connsiteX1" fmla="*/ 150012 w 2632022"/>
                        <a:gd name="connsiteY1" fmla="*/ 0 h 900054"/>
                        <a:gd name="connsiteX2" fmla="*/ 438670 w 2632022"/>
                        <a:gd name="connsiteY2" fmla="*/ 0 h 900054"/>
                        <a:gd name="connsiteX3" fmla="*/ 438670 w 2632022"/>
                        <a:gd name="connsiteY3" fmla="*/ 0 h 900054"/>
                        <a:gd name="connsiteX4" fmla="*/ 1096676 w 2632022"/>
                        <a:gd name="connsiteY4" fmla="*/ 0 h 900054"/>
                        <a:gd name="connsiteX5" fmla="*/ 2482010 w 2632022"/>
                        <a:gd name="connsiteY5" fmla="*/ 0 h 900054"/>
                        <a:gd name="connsiteX6" fmla="*/ 2632022 w 2632022"/>
                        <a:gd name="connsiteY6" fmla="*/ 150012 h 900054"/>
                        <a:gd name="connsiteX7" fmla="*/ 2632022 w 2632022"/>
                        <a:gd name="connsiteY7" fmla="*/ 525032 h 900054"/>
                        <a:gd name="connsiteX8" fmla="*/ 2632022 w 2632022"/>
                        <a:gd name="connsiteY8" fmla="*/ 525032 h 900054"/>
                        <a:gd name="connsiteX9" fmla="*/ 2632022 w 2632022"/>
                        <a:gd name="connsiteY9" fmla="*/ 750045 h 900054"/>
                        <a:gd name="connsiteX10" fmla="*/ 2632022 w 2632022"/>
                        <a:gd name="connsiteY10" fmla="*/ 750042 h 900054"/>
                        <a:gd name="connsiteX11" fmla="*/ 2482010 w 2632022"/>
                        <a:gd name="connsiteY11" fmla="*/ 900054 h 900054"/>
                        <a:gd name="connsiteX12" fmla="*/ 1096676 w 2632022"/>
                        <a:gd name="connsiteY12" fmla="*/ 900054 h 900054"/>
                        <a:gd name="connsiteX13" fmla="*/ 1018829 w 2632022"/>
                        <a:gd name="connsiteY13" fmla="*/ 1089839 h 900054"/>
                        <a:gd name="connsiteX14" fmla="*/ 438670 w 2632022"/>
                        <a:gd name="connsiteY14" fmla="*/ 900054 h 900054"/>
                        <a:gd name="connsiteX15" fmla="*/ 150012 w 2632022"/>
                        <a:gd name="connsiteY15" fmla="*/ 900054 h 900054"/>
                        <a:gd name="connsiteX16" fmla="*/ 0 w 2632022"/>
                        <a:gd name="connsiteY16" fmla="*/ 750042 h 900054"/>
                        <a:gd name="connsiteX17" fmla="*/ 0 w 2632022"/>
                        <a:gd name="connsiteY17" fmla="*/ 750045 h 900054"/>
                        <a:gd name="connsiteX18" fmla="*/ 0 w 2632022"/>
                        <a:gd name="connsiteY18" fmla="*/ 525032 h 900054"/>
                        <a:gd name="connsiteX19" fmla="*/ 0 w 2632022"/>
                        <a:gd name="connsiteY19" fmla="*/ 525032 h 900054"/>
                        <a:gd name="connsiteX20" fmla="*/ 0 w 2632022"/>
                        <a:gd name="connsiteY20" fmla="*/ 150012 h 90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2022" h="900054" fill="none" extrusionOk="0">
                          <a:moveTo>
                            <a:pt x="0" y="150012"/>
                          </a:moveTo>
                          <a:cubicBezTo>
                            <a:pt x="-6081" y="78036"/>
                            <a:pt x="71126" y="2945"/>
                            <a:pt x="150012" y="0"/>
                          </a:cubicBezTo>
                          <a:cubicBezTo>
                            <a:pt x="214986" y="4270"/>
                            <a:pt x="329027" y="4162"/>
                            <a:pt x="438670" y="0"/>
                          </a:cubicBezTo>
                          <a:lnTo>
                            <a:pt x="438670" y="0"/>
                          </a:lnTo>
                          <a:cubicBezTo>
                            <a:pt x="742379" y="37515"/>
                            <a:pt x="779502" y="-24734"/>
                            <a:pt x="1096676" y="0"/>
                          </a:cubicBezTo>
                          <a:cubicBezTo>
                            <a:pt x="1242029" y="46999"/>
                            <a:pt x="2252374" y="63694"/>
                            <a:pt x="2482010" y="0"/>
                          </a:cubicBezTo>
                          <a:cubicBezTo>
                            <a:pt x="2566630" y="-10130"/>
                            <a:pt x="2616295" y="66273"/>
                            <a:pt x="2632022" y="150012"/>
                          </a:cubicBezTo>
                          <a:cubicBezTo>
                            <a:pt x="2629773" y="270887"/>
                            <a:pt x="2647800" y="398512"/>
                            <a:pt x="2632022" y="525032"/>
                          </a:cubicBezTo>
                          <a:lnTo>
                            <a:pt x="2632022" y="525032"/>
                          </a:lnTo>
                          <a:cubicBezTo>
                            <a:pt x="2630950" y="588297"/>
                            <a:pt x="2647928" y="646034"/>
                            <a:pt x="2632022" y="750045"/>
                          </a:cubicBezTo>
                          <a:lnTo>
                            <a:pt x="2632022" y="750042"/>
                          </a:lnTo>
                          <a:cubicBezTo>
                            <a:pt x="2634583" y="833693"/>
                            <a:pt x="2564195" y="886267"/>
                            <a:pt x="2482010" y="900054"/>
                          </a:cubicBezTo>
                          <a:cubicBezTo>
                            <a:pt x="2237352" y="936884"/>
                            <a:pt x="1295969" y="955512"/>
                            <a:pt x="1096676" y="900054"/>
                          </a:cubicBezTo>
                          <a:cubicBezTo>
                            <a:pt x="1086326" y="950568"/>
                            <a:pt x="1063166" y="998605"/>
                            <a:pt x="1018829" y="1089839"/>
                          </a:cubicBezTo>
                          <a:cubicBezTo>
                            <a:pt x="856525" y="1015453"/>
                            <a:pt x="595669" y="1005080"/>
                            <a:pt x="438670" y="900054"/>
                          </a:cubicBezTo>
                          <a:cubicBezTo>
                            <a:pt x="319852" y="888223"/>
                            <a:pt x="190882" y="878303"/>
                            <a:pt x="150012" y="900054"/>
                          </a:cubicBezTo>
                          <a:cubicBezTo>
                            <a:pt x="65622" y="900918"/>
                            <a:pt x="3157" y="841445"/>
                            <a:pt x="0" y="750042"/>
                          </a:cubicBezTo>
                          <a:lnTo>
                            <a:pt x="0" y="750045"/>
                          </a:lnTo>
                          <a:cubicBezTo>
                            <a:pt x="-10654" y="677430"/>
                            <a:pt x="14327" y="586480"/>
                            <a:pt x="0" y="525032"/>
                          </a:cubicBezTo>
                          <a:lnTo>
                            <a:pt x="0" y="525032"/>
                          </a:lnTo>
                          <a:cubicBezTo>
                            <a:pt x="32466" y="403348"/>
                            <a:pt x="10323" y="319200"/>
                            <a:pt x="0" y="150012"/>
                          </a:cubicBezTo>
                          <a:close/>
                        </a:path>
                        <a:path w="2632022" h="900054" stroke="0" extrusionOk="0">
                          <a:moveTo>
                            <a:pt x="0" y="150012"/>
                          </a:moveTo>
                          <a:cubicBezTo>
                            <a:pt x="-11404" y="60129"/>
                            <a:pt x="66057" y="415"/>
                            <a:pt x="150012" y="0"/>
                          </a:cubicBezTo>
                          <a:cubicBezTo>
                            <a:pt x="291222" y="6352"/>
                            <a:pt x="374796" y="3521"/>
                            <a:pt x="438670" y="0"/>
                          </a:cubicBezTo>
                          <a:lnTo>
                            <a:pt x="438670" y="0"/>
                          </a:lnTo>
                          <a:cubicBezTo>
                            <a:pt x="718680" y="42103"/>
                            <a:pt x="930641" y="31459"/>
                            <a:pt x="1096676" y="0"/>
                          </a:cubicBezTo>
                          <a:cubicBezTo>
                            <a:pt x="1709596" y="92008"/>
                            <a:pt x="2075822" y="123149"/>
                            <a:pt x="2482010" y="0"/>
                          </a:cubicBezTo>
                          <a:cubicBezTo>
                            <a:pt x="2572658" y="925"/>
                            <a:pt x="2638054" y="54749"/>
                            <a:pt x="2632022" y="150012"/>
                          </a:cubicBezTo>
                          <a:cubicBezTo>
                            <a:pt x="2660668" y="239580"/>
                            <a:pt x="2665624" y="438988"/>
                            <a:pt x="2632022" y="525032"/>
                          </a:cubicBezTo>
                          <a:lnTo>
                            <a:pt x="2632022" y="525032"/>
                          </a:lnTo>
                          <a:cubicBezTo>
                            <a:pt x="2636195" y="627864"/>
                            <a:pt x="2622731" y="669364"/>
                            <a:pt x="2632022" y="750045"/>
                          </a:cubicBezTo>
                          <a:lnTo>
                            <a:pt x="2632022" y="750042"/>
                          </a:lnTo>
                          <a:cubicBezTo>
                            <a:pt x="2636363" y="835321"/>
                            <a:pt x="2577172" y="903014"/>
                            <a:pt x="2482010" y="900054"/>
                          </a:cubicBezTo>
                          <a:cubicBezTo>
                            <a:pt x="1950146" y="816807"/>
                            <a:pt x="1490131" y="814080"/>
                            <a:pt x="1096676" y="900054"/>
                          </a:cubicBezTo>
                          <a:cubicBezTo>
                            <a:pt x="1078163" y="975147"/>
                            <a:pt x="1035107" y="1058451"/>
                            <a:pt x="1018829" y="1089839"/>
                          </a:cubicBezTo>
                          <a:cubicBezTo>
                            <a:pt x="895832" y="1062704"/>
                            <a:pt x="582355" y="1000334"/>
                            <a:pt x="438670" y="900054"/>
                          </a:cubicBezTo>
                          <a:cubicBezTo>
                            <a:pt x="340279" y="891816"/>
                            <a:pt x="216053" y="894186"/>
                            <a:pt x="150012" y="900054"/>
                          </a:cubicBezTo>
                          <a:cubicBezTo>
                            <a:pt x="53479" y="902301"/>
                            <a:pt x="-4633" y="829694"/>
                            <a:pt x="0" y="750042"/>
                          </a:cubicBezTo>
                          <a:lnTo>
                            <a:pt x="0" y="750045"/>
                          </a:lnTo>
                          <a:cubicBezTo>
                            <a:pt x="5519" y="652594"/>
                            <a:pt x="19686" y="599364"/>
                            <a:pt x="0" y="525032"/>
                          </a:cubicBezTo>
                          <a:lnTo>
                            <a:pt x="0" y="525032"/>
                          </a:lnTo>
                          <a:cubicBezTo>
                            <a:pt x="1813" y="481438"/>
                            <a:pt x="13599" y="267231"/>
                            <a:pt x="0" y="150012"/>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0" name="Tekstiruutu 9">
              <a:extLst>
                <a:ext uri="{FF2B5EF4-FFF2-40B4-BE49-F238E27FC236}">
                  <a16:creationId xmlns:a16="http://schemas.microsoft.com/office/drawing/2014/main" id="{619888C3-4496-57FD-344D-F7C2CB356960}"/>
                </a:ext>
              </a:extLst>
            </p:cNvPr>
            <p:cNvSpPr txBox="1"/>
            <p:nvPr/>
          </p:nvSpPr>
          <p:spPr>
            <a:xfrm>
              <a:off x="6742689" y="5064104"/>
              <a:ext cx="4456465" cy="769599"/>
            </a:xfrm>
            <a:prstGeom prst="rect">
              <a:avLst/>
            </a:prstGeom>
            <a:noFill/>
          </p:spPr>
          <p:txBody>
            <a:bodyPr wrap="square" rtlCol="0">
              <a:spAutoFit/>
            </a:bodyPr>
            <a:lstStyle/>
            <a:p>
              <a:pPr algn="l" rtl="0"/>
              <a:r>
                <a:rPr lang="en-gb" sz="1100" b="0" i="1" u="none" baseline="0" dirty="0">
                  <a:latin typeface="Montserrat" pitchFamily="2" charset="0"/>
                  <a:ea typeface="Montserrat" pitchFamily="2" charset="0"/>
                  <a:cs typeface="Montserrat" pitchFamily="2" charset="0"/>
                  <a:sym typeface="Montserrat" pitchFamily="2" charset="0"/>
                </a:rPr>
                <a:t>“Regional collaboration requires a common goal, but a little competition does wonders. Large-scale cooperation projects, such as major green transition initiatives, should be undertaken jointly.”</a:t>
              </a:r>
            </a:p>
          </p:txBody>
        </p:sp>
      </p:grpSp>
    </p:spTree>
    <p:extLst>
      <p:ext uri="{BB962C8B-B14F-4D97-AF65-F5344CB8AC3E}">
        <p14:creationId xmlns:p14="http://schemas.microsoft.com/office/powerpoint/2010/main" val="508248914"/>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CB501-FB66-96CB-6D41-E47DF6F689CA}"/>
            </a:ext>
          </a:extLst>
        </p:cNvPr>
        <p:cNvGrpSpPr/>
        <p:nvPr/>
      </p:nvGrpSpPr>
      <p:grpSpPr>
        <a:xfrm>
          <a:off x="0" y="0"/>
          <a:ext cx="0" cy="0"/>
          <a:chOff x="0" y="0"/>
          <a:chExt cx="0" cy="0"/>
        </a:xfrm>
      </p:grpSpPr>
      <p:pic>
        <p:nvPicPr>
          <p:cNvPr id="7" name="Kuva 6" descr="Kuva, joka sisältää kohteen piirros, luonnos, Piirrokset, kuvitus&#10;&#10;Tekoälyllä luotu sisältö voi olla virheellistä.">
            <a:extLst>
              <a:ext uri="{FF2B5EF4-FFF2-40B4-BE49-F238E27FC236}">
                <a16:creationId xmlns:a16="http://schemas.microsoft.com/office/drawing/2014/main" id="{9B56B0CE-84D0-682F-017E-F7B09C352877}"/>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422031" y="1847216"/>
            <a:ext cx="5199264" cy="2392227"/>
          </a:xfrm>
          <a:prstGeom prst="rect">
            <a:avLst/>
          </a:prstGeom>
        </p:spPr>
      </p:pic>
      <p:sp>
        <p:nvSpPr>
          <p:cNvPr id="4" name="Otsikko 3">
            <a:extLst>
              <a:ext uri="{FF2B5EF4-FFF2-40B4-BE49-F238E27FC236}">
                <a16:creationId xmlns:a16="http://schemas.microsoft.com/office/drawing/2014/main" id="{BC7973ED-436A-02DF-4552-9857EBF676C0}"/>
              </a:ext>
            </a:extLst>
          </p:cNvPr>
          <p:cNvSpPr>
            <a:spLocks noGrp="1"/>
          </p:cNvSpPr>
          <p:nvPr>
            <p:ph type="title"/>
          </p:nvPr>
        </p:nvSpPr>
        <p:spPr/>
        <p:txBody>
          <a:bodyPr>
            <a:normAutofit/>
          </a:bodyPr>
          <a:lstStyle/>
          <a:p>
            <a:pPr algn="l" rtl="0"/>
            <a:r>
              <a:rPr lang="en-gb" b="0" i="0" u="none" baseline="0" dirty="0"/>
              <a:t>We foster international expertise</a:t>
            </a:r>
          </a:p>
        </p:txBody>
      </p:sp>
      <p:sp>
        <p:nvSpPr>
          <p:cNvPr id="5" name="Sisällön paikkamerkki 4">
            <a:extLst>
              <a:ext uri="{FF2B5EF4-FFF2-40B4-BE49-F238E27FC236}">
                <a16:creationId xmlns:a16="http://schemas.microsoft.com/office/drawing/2014/main" id="{BD14F691-DBF3-2665-3B1A-6DE949B828D9}"/>
              </a:ext>
            </a:extLst>
          </p:cNvPr>
          <p:cNvSpPr>
            <a:spLocks noGrp="1"/>
          </p:cNvSpPr>
          <p:nvPr>
            <p:ph idx="1"/>
          </p:nvPr>
        </p:nvSpPr>
        <p:spPr/>
        <p:txBody>
          <a:bodyPr>
            <a:normAutofit/>
          </a:bodyPr>
          <a:lstStyle/>
          <a:p>
            <a:pPr algn="l" rtl="0">
              <a:lnSpc>
                <a:spcPct val="120000"/>
              </a:lnSpc>
            </a:pPr>
            <a:r>
              <a:rPr lang="en-gb" b="0" i="0" u="none" baseline="0" dirty="0"/>
              <a:t>The goal emphasizes the need to ensure future expertise.</a:t>
            </a:r>
          </a:p>
          <a:p>
            <a:pPr algn="l" rtl="0">
              <a:lnSpc>
                <a:spcPct val="120000"/>
              </a:lnSpc>
            </a:pPr>
            <a:r>
              <a:rPr lang="en-gb" b="0" i="0" u="none" baseline="0" dirty="0"/>
              <a:t>The aim is to increase the number of jobs in the city region and to ensure that education and skills meet the needs of the labour market.</a:t>
            </a:r>
          </a:p>
          <a:p>
            <a:pPr algn="l" rtl="0">
              <a:lnSpc>
                <a:spcPct val="120000"/>
              </a:lnSpc>
            </a:pPr>
            <a:r>
              <a:rPr lang="en-gb" b="0" i="0" u="none" baseline="0" dirty="0"/>
              <a:t>Development focal points include</a:t>
            </a:r>
          </a:p>
          <a:p>
            <a:pPr lvl="1" algn="l" rtl="0">
              <a:lnSpc>
                <a:spcPct val="120000"/>
              </a:lnSpc>
            </a:pPr>
            <a:r>
              <a:rPr lang="en-gb" b="0" i="0" u="none" baseline="0" dirty="0"/>
              <a:t>increasing the quality and quantity of international expertise </a:t>
            </a:r>
          </a:p>
          <a:p>
            <a:pPr lvl="1" algn="l" rtl="0">
              <a:lnSpc>
                <a:spcPct val="120000"/>
              </a:lnSpc>
            </a:pPr>
            <a:r>
              <a:rPr lang="en-gb" b="0" i="0" u="none" baseline="0" dirty="0"/>
              <a:t>strength-based selections of targeted measures to meet the needs of skilled workers</a:t>
            </a:r>
          </a:p>
          <a:p>
            <a:pPr lvl="1" algn="l" rtl="0">
              <a:lnSpc>
                <a:spcPct val="120000"/>
              </a:lnSpc>
            </a:pPr>
            <a:r>
              <a:rPr lang="en-gb" b="0" i="0" u="none" baseline="0" dirty="0"/>
              <a:t>development of compliance support and sustainable development support.</a:t>
            </a:r>
          </a:p>
        </p:txBody>
      </p:sp>
      <p:sp>
        <p:nvSpPr>
          <p:cNvPr id="3" name="Dian numeron paikkamerkki 2">
            <a:extLst>
              <a:ext uri="{FF2B5EF4-FFF2-40B4-BE49-F238E27FC236}">
                <a16:creationId xmlns:a16="http://schemas.microsoft.com/office/drawing/2014/main" id="{B12DCB4D-ED58-36EC-2437-F8BD1F62CE78}"/>
              </a:ext>
            </a:extLst>
          </p:cNvPr>
          <p:cNvSpPr>
            <a:spLocks noGrp="1"/>
          </p:cNvSpPr>
          <p:nvPr>
            <p:ph type="sldNum" sz="quarter" idx="12"/>
          </p:nvPr>
        </p:nvSpPr>
        <p:spPr/>
        <p:txBody>
          <a:bodyPr/>
          <a:lstStyle/>
          <a:p>
            <a:pPr algn="r" rtl="0"/>
            <a:fld id="{FE60D538-0EB9-45C6-BE74-BCF7B37C5DA3}" type="slidenum">
              <a:rPr/>
              <a:t>13</a:t>
            </a:fld>
            <a:endParaRPr lang="en-gb" dirty="0"/>
          </a:p>
        </p:txBody>
      </p:sp>
      <p:grpSp>
        <p:nvGrpSpPr>
          <p:cNvPr id="8" name="Ryhmä 7">
            <a:extLst>
              <a:ext uri="{FF2B5EF4-FFF2-40B4-BE49-F238E27FC236}">
                <a16:creationId xmlns:a16="http://schemas.microsoft.com/office/drawing/2014/main" id="{260FACAB-CBF2-4899-81AD-F7645CBFB276}"/>
              </a:ext>
            </a:extLst>
          </p:cNvPr>
          <p:cNvGrpSpPr/>
          <p:nvPr/>
        </p:nvGrpSpPr>
        <p:grpSpPr>
          <a:xfrm>
            <a:off x="1027257" y="4207171"/>
            <a:ext cx="4168797" cy="1077526"/>
            <a:chOff x="6582024" y="4900222"/>
            <a:chExt cx="4841255" cy="1077747"/>
          </a:xfrm>
        </p:grpSpPr>
        <p:sp>
          <p:nvSpPr>
            <p:cNvPr id="9" name="Puhekupla: Suorakulmio, kulmat pyöristettu 8">
              <a:extLst>
                <a:ext uri="{FF2B5EF4-FFF2-40B4-BE49-F238E27FC236}">
                  <a16:creationId xmlns:a16="http://schemas.microsoft.com/office/drawing/2014/main" id="{8B499E4B-60ED-7604-2B4B-B41F2EE1DB8D}"/>
                </a:ext>
              </a:extLst>
            </p:cNvPr>
            <p:cNvSpPr/>
            <p:nvPr/>
          </p:nvSpPr>
          <p:spPr>
            <a:xfrm>
              <a:off x="6582024" y="4900222"/>
              <a:ext cx="4841255" cy="1077747"/>
            </a:xfrm>
            <a:prstGeom prst="wedgeRoundRectCallout">
              <a:avLst>
                <a:gd name="adj1" fmla="val -35333"/>
                <a:gd name="adj2" fmla="val 64869"/>
                <a:gd name="adj3" fmla="val 16667"/>
              </a:avLst>
            </a:prstGeom>
            <a:solidFill>
              <a:srgbClr val="E8F7F3"/>
            </a:solidFill>
            <a:ln w="38100" cap="rnd">
              <a:solidFill>
                <a:srgbClr val="397368"/>
              </a:solidFill>
              <a:round/>
              <a:extLst>
                <a:ext uri="{C807C97D-BFC1-408E-A445-0C87EB9F89A2}">
                  <ask:lineSketchStyleProps xmlns:ask="http://schemas.microsoft.com/office/drawing/2018/sketchyshapes" sd="1219033472">
                    <a:custGeom>
                      <a:avLst/>
                      <a:gdLst>
                        <a:gd name="connsiteX0" fmla="*/ 0 w 2632022"/>
                        <a:gd name="connsiteY0" fmla="*/ 150012 h 900054"/>
                        <a:gd name="connsiteX1" fmla="*/ 150012 w 2632022"/>
                        <a:gd name="connsiteY1" fmla="*/ 0 h 900054"/>
                        <a:gd name="connsiteX2" fmla="*/ 438670 w 2632022"/>
                        <a:gd name="connsiteY2" fmla="*/ 0 h 900054"/>
                        <a:gd name="connsiteX3" fmla="*/ 438670 w 2632022"/>
                        <a:gd name="connsiteY3" fmla="*/ 0 h 900054"/>
                        <a:gd name="connsiteX4" fmla="*/ 1096676 w 2632022"/>
                        <a:gd name="connsiteY4" fmla="*/ 0 h 900054"/>
                        <a:gd name="connsiteX5" fmla="*/ 2482010 w 2632022"/>
                        <a:gd name="connsiteY5" fmla="*/ 0 h 900054"/>
                        <a:gd name="connsiteX6" fmla="*/ 2632022 w 2632022"/>
                        <a:gd name="connsiteY6" fmla="*/ 150012 h 900054"/>
                        <a:gd name="connsiteX7" fmla="*/ 2632022 w 2632022"/>
                        <a:gd name="connsiteY7" fmla="*/ 525032 h 900054"/>
                        <a:gd name="connsiteX8" fmla="*/ 2632022 w 2632022"/>
                        <a:gd name="connsiteY8" fmla="*/ 525032 h 900054"/>
                        <a:gd name="connsiteX9" fmla="*/ 2632022 w 2632022"/>
                        <a:gd name="connsiteY9" fmla="*/ 750045 h 900054"/>
                        <a:gd name="connsiteX10" fmla="*/ 2632022 w 2632022"/>
                        <a:gd name="connsiteY10" fmla="*/ 750042 h 900054"/>
                        <a:gd name="connsiteX11" fmla="*/ 2482010 w 2632022"/>
                        <a:gd name="connsiteY11" fmla="*/ 900054 h 900054"/>
                        <a:gd name="connsiteX12" fmla="*/ 1096676 w 2632022"/>
                        <a:gd name="connsiteY12" fmla="*/ 900054 h 900054"/>
                        <a:gd name="connsiteX13" fmla="*/ 1018829 w 2632022"/>
                        <a:gd name="connsiteY13" fmla="*/ 1089839 h 900054"/>
                        <a:gd name="connsiteX14" fmla="*/ 438670 w 2632022"/>
                        <a:gd name="connsiteY14" fmla="*/ 900054 h 900054"/>
                        <a:gd name="connsiteX15" fmla="*/ 150012 w 2632022"/>
                        <a:gd name="connsiteY15" fmla="*/ 900054 h 900054"/>
                        <a:gd name="connsiteX16" fmla="*/ 0 w 2632022"/>
                        <a:gd name="connsiteY16" fmla="*/ 750042 h 900054"/>
                        <a:gd name="connsiteX17" fmla="*/ 0 w 2632022"/>
                        <a:gd name="connsiteY17" fmla="*/ 750045 h 900054"/>
                        <a:gd name="connsiteX18" fmla="*/ 0 w 2632022"/>
                        <a:gd name="connsiteY18" fmla="*/ 525032 h 900054"/>
                        <a:gd name="connsiteX19" fmla="*/ 0 w 2632022"/>
                        <a:gd name="connsiteY19" fmla="*/ 525032 h 900054"/>
                        <a:gd name="connsiteX20" fmla="*/ 0 w 2632022"/>
                        <a:gd name="connsiteY20" fmla="*/ 150012 h 90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2022" h="900054" fill="none" extrusionOk="0">
                          <a:moveTo>
                            <a:pt x="0" y="150012"/>
                          </a:moveTo>
                          <a:cubicBezTo>
                            <a:pt x="-6081" y="78036"/>
                            <a:pt x="71126" y="2945"/>
                            <a:pt x="150012" y="0"/>
                          </a:cubicBezTo>
                          <a:cubicBezTo>
                            <a:pt x="214986" y="4270"/>
                            <a:pt x="329027" y="4162"/>
                            <a:pt x="438670" y="0"/>
                          </a:cubicBezTo>
                          <a:lnTo>
                            <a:pt x="438670" y="0"/>
                          </a:lnTo>
                          <a:cubicBezTo>
                            <a:pt x="742379" y="37515"/>
                            <a:pt x="779502" y="-24734"/>
                            <a:pt x="1096676" y="0"/>
                          </a:cubicBezTo>
                          <a:cubicBezTo>
                            <a:pt x="1242029" y="46999"/>
                            <a:pt x="2252374" y="63694"/>
                            <a:pt x="2482010" y="0"/>
                          </a:cubicBezTo>
                          <a:cubicBezTo>
                            <a:pt x="2566630" y="-10130"/>
                            <a:pt x="2616295" y="66273"/>
                            <a:pt x="2632022" y="150012"/>
                          </a:cubicBezTo>
                          <a:cubicBezTo>
                            <a:pt x="2629773" y="270887"/>
                            <a:pt x="2647800" y="398512"/>
                            <a:pt x="2632022" y="525032"/>
                          </a:cubicBezTo>
                          <a:lnTo>
                            <a:pt x="2632022" y="525032"/>
                          </a:lnTo>
                          <a:cubicBezTo>
                            <a:pt x="2630950" y="588297"/>
                            <a:pt x="2647928" y="646034"/>
                            <a:pt x="2632022" y="750045"/>
                          </a:cubicBezTo>
                          <a:lnTo>
                            <a:pt x="2632022" y="750042"/>
                          </a:lnTo>
                          <a:cubicBezTo>
                            <a:pt x="2634583" y="833693"/>
                            <a:pt x="2564195" y="886267"/>
                            <a:pt x="2482010" y="900054"/>
                          </a:cubicBezTo>
                          <a:cubicBezTo>
                            <a:pt x="2237352" y="936884"/>
                            <a:pt x="1295969" y="955512"/>
                            <a:pt x="1096676" y="900054"/>
                          </a:cubicBezTo>
                          <a:cubicBezTo>
                            <a:pt x="1086326" y="950568"/>
                            <a:pt x="1063166" y="998605"/>
                            <a:pt x="1018829" y="1089839"/>
                          </a:cubicBezTo>
                          <a:cubicBezTo>
                            <a:pt x="856525" y="1015453"/>
                            <a:pt x="595669" y="1005080"/>
                            <a:pt x="438670" y="900054"/>
                          </a:cubicBezTo>
                          <a:cubicBezTo>
                            <a:pt x="319852" y="888223"/>
                            <a:pt x="190882" y="878303"/>
                            <a:pt x="150012" y="900054"/>
                          </a:cubicBezTo>
                          <a:cubicBezTo>
                            <a:pt x="65622" y="900918"/>
                            <a:pt x="3157" y="841445"/>
                            <a:pt x="0" y="750042"/>
                          </a:cubicBezTo>
                          <a:lnTo>
                            <a:pt x="0" y="750045"/>
                          </a:lnTo>
                          <a:cubicBezTo>
                            <a:pt x="-10654" y="677430"/>
                            <a:pt x="14327" y="586480"/>
                            <a:pt x="0" y="525032"/>
                          </a:cubicBezTo>
                          <a:lnTo>
                            <a:pt x="0" y="525032"/>
                          </a:lnTo>
                          <a:cubicBezTo>
                            <a:pt x="32466" y="403348"/>
                            <a:pt x="10323" y="319200"/>
                            <a:pt x="0" y="150012"/>
                          </a:cubicBezTo>
                          <a:close/>
                        </a:path>
                        <a:path w="2632022" h="900054" stroke="0" extrusionOk="0">
                          <a:moveTo>
                            <a:pt x="0" y="150012"/>
                          </a:moveTo>
                          <a:cubicBezTo>
                            <a:pt x="-11404" y="60129"/>
                            <a:pt x="66057" y="415"/>
                            <a:pt x="150012" y="0"/>
                          </a:cubicBezTo>
                          <a:cubicBezTo>
                            <a:pt x="291222" y="6352"/>
                            <a:pt x="374796" y="3521"/>
                            <a:pt x="438670" y="0"/>
                          </a:cubicBezTo>
                          <a:lnTo>
                            <a:pt x="438670" y="0"/>
                          </a:lnTo>
                          <a:cubicBezTo>
                            <a:pt x="718680" y="42103"/>
                            <a:pt x="930641" y="31459"/>
                            <a:pt x="1096676" y="0"/>
                          </a:cubicBezTo>
                          <a:cubicBezTo>
                            <a:pt x="1709596" y="92008"/>
                            <a:pt x="2075822" y="123149"/>
                            <a:pt x="2482010" y="0"/>
                          </a:cubicBezTo>
                          <a:cubicBezTo>
                            <a:pt x="2572658" y="925"/>
                            <a:pt x="2638054" y="54749"/>
                            <a:pt x="2632022" y="150012"/>
                          </a:cubicBezTo>
                          <a:cubicBezTo>
                            <a:pt x="2660668" y="239580"/>
                            <a:pt x="2665624" y="438988"/>
                            <a:pt x="2632022" y="525032"/>
                          </a:cubicBezTo>
                          <a:lnTo>
                            <a:pt x="2632022" y="525032"/>
                          </a:lnTo>
                          <a:cubicBezTo>
                            <a:pt x="2636195" y="627864"/>
                            <a:pt x="2622731" y="669364"/>
                            <a:pt x="2632022" y="750045"/>
                          </a:cubicBezTo>
                          <a:lnTo>
                            <a:pt x="2632022" y="750042"/>
                          </a:lnTo>
                          <a:cubicBezTo>
                            <a:pt x="2636363" y="835321"/>
                            <a:pt x="2577172" y="903014"/>
                            <a:pt x="2482010" y="900054"/>
                          </a:cubicBezTo>
                          <a:cubicBezTo>
                            <a:pt x="1950146" y="816807"/>
                            <a:pt x="1490131" y="814080"/>
                            <a:pt x="1096676" y="900054"/>
                          </a:cubicBezTo>
                          <a:cubicBezTo>
                            <a:pt x="1078163" y="975147"/>
                            <a:pt x="1035107" y="1058451"/>
                            <a:pt x="1018829" y="1089839"/>
                          </a:cubicBezTo>
                          <a:cubicBezTo>
                            <a:pt x="895832" y="1062704"/>
                            <a:pt x="582355" y="1000334"/>
                            <a:pt x="438670" y="900054"/>
                          </a:cubicBezTo>
                          <a:cubicBezTo>
                            <a:pt x="340279" y="891816"/>
                            <a:pt x="216053" y="894186"/>
                            <a:pt x="150012" y="900054"/>
                          </a:cubicBezTo>
                          <a:cubicBezTo>
                            <a:pt x="53479" y="902301"/>
                            <a:pt x="-4633" y="829694"/>
                            <a:pt x="0" y="750042"/>
                          </a:cubicBezTo>
                          <a:lnTo>
                            <a:pt x="0" y="750045"/>
                          </a:lnTo>
                          <a:cubicBezTo>
                            <a:pt x="5519" y="652594"/>
                            <a:pt x="19686" y="599364"/>
                            <a:pt x="0" y="525032"/>
                          </a:cubicBezTo>
                          <a:lnTo>
                            <a:pt x="0" y="525032"/>
                          </a:lnTo>
                          <a:cubicBezTo>
                            <a:pt x="1813" y="481438"/>
                            <a:pt x="13599" y="267231"/>
                            <a:pt x="0" y="150012"/>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0" name="Tekstiruutu 9">
              <a:extLst>
                <a:ext uri="{FF2B5EF4-FFF2-40B4-BE49-F238E27FC236}">
                  <a16:creationId xmlns:a16="http://schemas.microsoft.com/office/drawing/2014/main" id="{4E413E43-AC80-73EA-C8C7-9DFF698802F0}"/>
                </a:ext>
              </a:extLst>
            </p:cNvPr>
            <p:cNvSpPr txBox="1"/>
            <p:nvPr/>
          </p:nvSpPr>
          <p:spPr>
            <a:xfrm>
              <a:off x="6832420" y="5064104"/>
              <a:ext cx="4456465" cy="769599"/>
            </a:xfrm>
            <a:prstGeom prst="rect">
              <a:avLst/>
            </a:prstGeom>
            <a:noFill/>
          </p:spPr>
          <p:txBody>
            <a:bodyPr wrap="square" rtlCol="0">
              <a:spAutoFit/>
            </a:bodyPr>
            <a:lstStyle/>
            <a:p>
              <a:pPr algn="l" rtl="0"/>
              <a:r>
                <a:rPr lang="en-gb" sz="1100" b="0" i="1" u="none" baseline="0" dirty="0">
                  <a:latin typeface="Montserrat" pitchFamily="2" charset="0"/>
                  <a:ea typeface="Montserrat" pitchFamily="2" charset="0"/>
                  <a:cs typeface="Montserrat" pitchFamily="2" charset="0"/>
                  <a:sym typeface="Montserrat" pitchFamily="2" charset="0"/>
                </a:rPr>
                <a:t>“The unemployment rate in Tampere is currently over 13 percent. The need for skilled labour in companies must also be met by employing the unemployed who are already here.”</a:t>
              </a:r>
            </a:p>
          </p:txBody>
        </p:sp>
      </p:grpSp>
    </p:spTree>
    <p:extLst>
      <p:ext uri="{BB962C8B-B14F-4D97-AF65-F5344CB8AC3E}">
        <p14:creationId xmlns:p14="http://schemas.microsoft.com/office/powerpoint/2010/main" val="3756902591"/>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4114A-B12E-8036-F68A-86D4A0E1E2BD}"/>
            </a:ext>
          </a:extLst>
        </p:cNvPr>
        <p:cNvGrpSpPr/>
        <p:nvPr/>
      </p:nvGrpSpPr>
      <p:grpSpPr>
        <a:xfrm>
          <a:off x="0" y="0"/>
          <a:ext cx="0" cy="0"/>
          <a:chOff x="0" y="0"/>
          <a:chExt cx="0" cy="0"/>
        </a:xfrm>
      </p:grpSpPr>
      <p:pic>
        <p:nvPicPr>
          <p:cNvPr id="6" name="Kuva 5">
            <a:extLst>
              <a:ext uri="{FF2B5EF4-FFF2-40B4-BE49-F238E27FC236}">
                <a16:creationId xmlns:a16="http://schemas.microsoft.com/office/drawing/2014/main" id="{62C293D1-70D9-FEA1-5546-CCF51EDFCC1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8142" y="1944710"/>
            <a:ext cx="5089465" cy="2654602"/>
          </a:xfrm>
          <a:prstGeom prst="rect">
            <a:avLst/>
          </a:prstGeom>
        </p:spPr>
      </p:pic>
      <p:sp>
        <p:nvSpPr>
          <p:cNvPr id="4" name="Otsikko 3">
            <a:extLst>
              <a:ext uri="{FF2B5EF4-FFF2-40B4-BE49-F238E27FC236}">
                <a16:creationId xmlns:a16="http://schemas.microsoft.com/office/drawing/2014/main" id="{1D8A26FB-F0F5-8B46-A02D-9457906BE77F}"/>
              </a:ext>
            </a:extLst>
          </p:cNvPr>
          <p:cNvSpPr>
            <a:spLocks noGrp="1"/>
          </p:cNvSpPr>
          <p:nvPr>
            <p:ph type="title"/>
          </p:nvPr>
        </p:nvSpPr>
        <p:spPr/>
        <p:txBody>
          <a:bodyPr/>
          <a:lstStyle/>
          <a:p>
            <a:pPr algn="l" rtl="0"/>
            <a:r>
              <a:rPr lang="en-gb" b="0" i="0" u="none" baseline="0" dirty="0"/>
              <a:t>We are renowned and sought after</a:t>
            </a:r>
          </a:p>
        </p:txBody>
      </p:sp>
      <p:sp>
        <p:nvSpPr>
          <p:cNvPr id="5" name="Sisällön paikkamerkki 4">
            <a:extLst>
              <a:ext uri="{FF2B5EF4-FFF2-40B4-BE49-F238E27FC236}">
                <a16:creationId xmlns:a16="http://schemas.microsoft.com/office/drawing/2014/main" id="{0BAD37AA-3D43-F25C-2A1D-FD963808E373}"/>
              </a:ext>
            </a:extLst>
          </p:cNvPr>
          <p:cNvSpPr>
            <a:spLocks noGrp="1"/>
          </p:cNvSpPr>
          <p:nvPr>
            <p:ph idx="1"/>
          </p:nvPr>
        </p:nvSpPr>
        <p:spPr/>
        <p:txBody>
          <a:bodyPr>
            <a:normAutofit lnSpcReduction="10000"/>
          </a:bodyPr>
          <a:lstStyle/>
          <a:p>
            <a:pPr algn="l" rtl="0">
              <a:lnSpc>
                <a:spcPct val="120000"/>
              </a:lnSpc>
            </a:pPr>
            <a:r>
              <a:rPr lang="en-gb" b="0" i="0" u="none" baseline="0" dirty="0"/>
              <a:t>Focus on developing Finland's most attractive business area and operating environment </a:t>
            </a:r>
          </a:p>
          <a:p>
            <a:pPr algn="l" rtl="0">
              <a:lnSpc>
                <a:spcPct val="120000"/>
              </a:lnSpc>
            </a:pPr>
            <a:r>
              <a:rPr lang="en-gb" b="0" i="0" u="none" baseline="0" dirty="0"/>
              <a:t>We are Finland's most desirable place to live; we also want to profile ourselves as the primary choice for business in the eyes of companies.</a:t>
            </a:r>
          </a:p>
          <a:p>
            <a:pPr algn="l" rtl="0">
              <a:lnSpc>
                <a:spcPct val="120000"/>
              </a:lnSpc>
            </a:pPr>
            <a:r>
              <a:rPr lang="en-gb" b="0" i="0" u="none" baseline="0" dirty="0"/>
              <a:t>Development focal points include</a:t>
            </a:r>
          </a:p>
          <a:p>
            <a:pPr lvl="1" algn="l" rtl="0">
              <a:lnSpc>
                <a:spcPct val="120000"/>
              </a:lnSpc>
            </a:pPr>
            <a:r>
              <a:rPr lang="en-gb" b="0" i="0" u="none" baseline="0" dirty="0"/>
              <a:t>location concepts and action plan for promoting investment by area of strength </a:t>
            </a:r>
          </a:p>
          <a:p>
            <a:pPr lvl="1" algn="l" rtl="0">
              <a:lnSpc>
                <a:spcPct val="120000"/>
              </a:lnSpc>
            </a:pPr>
            <a:r>
              <a:rPr lang="en-gb" b="0" i="0" u="none" baseline="0" dirty="0"/>
              <a:t>development of industrial areas (building an ecosystem and infrastructure that supports businesses) </a:t>
            </a:r>
          </a:p>
          <a:p>
            <a:pPr lvl="1" algn="l" rtl="0">
              <a:lnSpc>
                <a:spcPct val="120000"/>
              </a:lnSpc>
            </a:pPr>
            <a:r>
              <a:rPr lang="en-gb" b="0" i="0" u="none" baseline="0" dirty="0"/>
              <a:t>brand, image, and awareness campaign for selected target markets.</a:t>
            </a:r>
          </a:p>
        </p:txBody>
      </p:sp>
      <p:sp>
        <p:nvSpPr>
          <p:cNvPr id="3" name="Dian numeron paikkamerkki 2">
            <a:extLst>
              <a:ext uri="{FF2B5EF4-FFF2-40B4-BE49-F238E27FC236}">
                <a16:creationId xmlns:a16="http://schemas.microsoft.com/office/drawing/2014/main" id="{548DB53C-E325-9DC1-347E-C3B843BBF490}"/>
              </a:ext>
            </a:extLst>
          </p:cNvPr>
          <p:cNvSpPr>
            <a:spLocks noGrp="1"/>
          </p:cNvSpPr>
          <p:nvPr>
            <p:ph type="sldNum" sz="quarter" idx="12"/>
          </p:nvPr>
        </p:nvSpPr>
        <p:spPr/>
        <p:txBody>
          <a:bodyPr/>
          <a:lstStyle/>
          <a:p>
            <a:pPr algn="r" rtl="0"/>
            <a:fld id="{FE60D538-0EB9-45C6-BE74-BCF7B37C5DA3}" type="slidenum">
              <a:rPr/>
              <a:t>14</a:t>
            </a:fld>
            <a:endParaRPr lang="en-gb" dirty="0"/>
          </a:p>
        </p:txBody>
      </p:sp>
      <p:grpSp>
        <p:nvGrpSpPr>
          <p:cNvPr id="8" name="Ryhmä 7">
            <a:extLst>
              <a:ext uri="{FF2B5EF4-FFF2-40B4-BE49-F238E27FC236}">
                <a16:creationId xmlns:a16="http://schemas.microsoft.com/office/drawing/2014/main" id="{3DB5E5AB-CAFA-D946-E7C6-CD4120022691}"/>
              </a:ext>
            </a:extLst>
          </p:cNvPr>
          <p:cNvGrpSpPr/>
          <p:nvPr/>
        </p:nvGrpSpPr>
        <p:grpSpPr>
          <a:xfrm>
            <a:off x="1014382" y="4573555"/>
            <a:ext cx="4283093" cy="936329"/>
            <a:chOff x="6582024" y="4900222"/>
            <a:chExt cx="4841255" cy="936521"/>
          </a:xfrm>
        </p:grpSpPr>
        <p:sp>
          <p:nvSpPr>
            <p:cNvPr id="9" name="Puhekupla: Suorakulmio, kulmat pyöristettu 8">
              <a:extLst>
                <a:ext uri="{FF2B5EF4-FFF2-40B4-BE49-F238E27FC236}">
                  <a16:creationId xmlns:a16="http://schemas.microsoft.com/office/drawing/2014/main" id="{2A309710-29EF-F35E-CA6C-4F4C3A245ABC}"/>
                </a:ext>
              </a:extLst>
            </p:cNvPr>
            <p:cNvSpPr/>
            <p:nvPr/>
          </p:nvSpPr>
          <p:spPr>
            <a:xfrm>
              <a:off x="6582024" y="4900222"/>
              <a:ext cx="4841255" cy="936521"/>
            </a:xfrm>
            <a:prstGeom prst="wedgeRoundRectCallout">
              <a:avLst>
                <a:gd name="adj1" fmla="val -35333"/>
                <a:gd name="adj2" fmla="val 64869"/>
                <a:gd name="adj3" fmla="val 16667"/>
              </a:avLst>
            </a:prstGeom>
            <a:solidFill>
              <a:srgbClr val="E8F7F3"/>
            </a:solidFill>
            <a:ln w="38100" cap="rnd">
              <a:solidFill>
                <a:srgbClr val="397368"/>
              </a:solidFill>
              <a:round/>
              <a:extLst>
                <a:ext uri="{C807C97D-BFC1-408E-A445-0C87EB9F89A2}">
                  <ask:lineSketchStyleProps xmlns:ask="http://schemas.microsoft.com/office/drawing/2018/sketchyshapes" sd="1219033472">
                    <a:custGeom>
                      <a:avLst/>
                      <a:gdLst>
                        <a:gd name="connsiteX0" fmla="*/ 0 w 2632022"/>
                        <a:gd name="connsiteY0" fmla="*/ 150012 h 900054"/>
                        <a:gd name="connsiteX1" fmla="*/ 150012 w 2632022"/>
                        <a:gd name="connsiteY1" fmla="*/ 0 h 900054"/>
                        <a:gd name="connsiteX2" fmla="*/ 438670 w 2632022"/>
                        <a:gd name="connsiteY2" fmla="*/ 0 h 900054"/>
                        <a:gd name="connsiteX3" fmla="*/ 438670 w 2632022"/>
                        <a:gd name="connsiteY3" fmla="*/ 0 h 900054"/>
                        <a:gd name="connsiteX4" fmla="*/ 1096676 w 2632022"/>
                        <a:gd name="connsiteY4" fmla="*/ 0 h 900054"/>
                        <a:gd name="connsiteX5" fmla="*/ 2482010 w 2632022"/>
                        <a:gd name="connsiteY5" fmla="*/ 0 h 900054"/>
                        <a:gd name="connsiteX6" fmla="*/ 2632022 w 2632022"/>
                        <a:gd name="connsiteY6" fmla="*/ 150012 h 900054"/>
                        <a:gd name="connsiteX7" fmla="*/ 2632022 w 2632022"/>
                        <a:gd name="connsiteY7" fmla="*/ 525032 h 900054"/>
                        <a:gd name="connsiteX8" fmla="*/ 2632022 w 2632022"/>
                        <a:gd name="connsiteY8" fmla="*/ 525032 h 900054"/>
                        <a:gd name="connsiteX9" fmla="*/ 2632022 w 2632022"/>
                        <a:gd name="connsiteY9" fmla="*/ 750045 h 900054"/>
                        <a:gd name="connsiteX10" fmla="*/ 2632022 w 2632022"/>
                        <a:gd name="connsiteY10" fmla="*/ 750042 h 900054"/>
                        <a:gd name="connsiteX11" fmla="*/ 2482010 w 2632022"/>
                        <a:gd name="connsiteY11" fmla="*/ 900054 h 900054"/>
                        <a:gd name="connsiteX12" fmla="*/ 1096676 w 2632022"/>
                        <a:gd name="connsiteY12" fmla="*/ 900054 h 900054"/>
                        <a:gd name="connsiteX13" fmla="*/ 1018829 w 2632022"/>
                        <a:gd name="connsiteY13" fmla="*/ 1089839 h 900054"/>
                        <a:gd name="connsiteX14" fmla="*/ 438670 w 2632022"/>
                        <a:gd name="connsiteY14" fmla="*/ 900054 h 900054"/>
                        <a:gd name="connsiteX15" fmla="*/ 150012 w 2632022"/>
                        <a:gd name="connsiteY15" fmla="*/ 900054 h 900054"/>
                        <a:gd name="connsiteX16" fmla="*/ 0 w 2632022"/>
                        <a:gd name="connsiteY16" fmla="*/ 750042 h 900054"/>
                        <a:gd name="connsiteX17" fmla="*/ 0 w 2632022"/>
                        <a:gd name="connsiteY17" fmla="*/ 750045 h 900054"/>
                        <a:gd name="connsiteX18" fmla="*/ 0 w 2632022"/>
                        <a:gd name="connsiteY18" fmla="*/ 525032 h 900054"/>
                        <a:gd name="connsiteX19" fmla="*/ 0 w 2632022"/>
                        <a:gd name="connsiteY19" fmla="*/ 525032 h 900054"/>
                        <a:gd name="connsiteX20" fmla="*/ 0 w 2632022"/>
                        <a:gd name="connsiteY20" fmla="*/ 150012 h 90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2022" h="900054" fill="none" extrusionOk="0">
                          <a:moveTo>
                            <a:pt x="0" y="150012"/>
                          </a:moveTo>
                          <a:cubicBezTo>
                            <a:pt x="-6081" y="78036"/>
                            <a:pt x="71126" y="2945"/>
                            <a:pt x="150012" y="0"/>
                          </a:cubicBezTo>
                          <a:cubicBezTo>
                            <a:pt x="214986" y="4270"/>
                            <a:pt x="329027" y="4162"/>
                            <a:pt x="438670" y="0"/>
                          </a:cubicBezTo>
                          <a:lnTo>
                            <a:pt x="438670" y="0"/>
                          </a:lnTo>
                          <a:cubicBezTo>
                            <a:pt x="742379" y="37515"/>
                            <a:pt x="779502" y="-24734"/>
                            <a:pt x="1096676" y="0"/>
                          </a:cubicBezTo>
                          <a:cubicBezTo>
                            <a:pt x="1242029" y="46999"/>
                            <a:pt x="2252374" y="63694"/>
                            <a:pt x="2482010" y="0"/>
                          </a:cubicBezTo>
                          <a:cubicBezTo>
                            <a:pt x="2566630" y="-10130"/>
                            <a:pt x="2616295" y="66273"/>
                            <a:pt x="2632022" y="150012"/>
                          </a:cubicBezTo>
                          <a:cubicBezTo>
                            <a:pt x="2629773" y="270887"/>
                            <a:pt x="2647800" y="398512"/>
                            <a:pt x="2632022" y="525032"/>
                          </a:cubicBezTo>
                          <a:lnTo>
                            <a:pt x="2632022" y="525032"/>
                          </a:lnTo>
                          <a:cubicBezTo>
                            <a:pt x="2630950" y="588297"/>
                            <a:pt x="2647928" y="646034"/>
                            <a:pt x="2632022" y="750045"/>
                          </a:cubicBezTo>
                          <a:lnTo>
                            <a:pt x="2632022" y="750042"/>
                          </a:lnTo>
                          <a:cubicBezTo>
                            <a:pt x="2634583" y="833693"/>
                            <a:pt x="2564195" y="886267"/>
                            <a:pt x="2482010" y="900054"/>
                          </a:cubicBezTo>
                          <a:cubicBezTo>
                            <a:pt x="2237352" y="936884"/>
                            <a:pt x="1295969" y="955512"/>
                            <a:pt x="1096676" y="900054"/>
                          </a:cubicBezTo>
                          <a:cubicBezTo>
                            <a:pt x="1086326" y="950568"/>
                            <a:pt x="1063166" y="998605"/>
                            <a:pt x="1018829" y="1089839"/>
                          </a:cubicBezTo>
                          <a:cubicBezTo>
                            <a:pt x="856525" y="1015453"/>
                            <a:pt x="595669" y="1005080"/>
                            <a:pt x="438670" y="900054"/>
                          </a:cubicBezTo>
                          <a:cubicBezTo>
                            <a:pt x="319852" y="888223"/>
                            <a:pt x="190882" y="878303"/>
                            <a:pt x="150012" y="900054"/>
                          </a:cubicBezTo>
                          <a:cubicBezTo>
                            <a:pt x="65622" y="900918"/>
                            <a:pt x="3157" y="841445"/>
                            <a:pt x="0" y="750042"/>
                          </a:cubicBezTo>
                          <a:lnTo>
                            <a:pt x="0" y="750045"/>
                          </a:lnTo>
                          <a:cubicBezTo>
                            <a:pt x="-10654" y="677430"/>
                            <a:pt x="14327" y="586480"/>
                            <a:pt x="0" y="525032"/>
                          </a:cubicBezTo>
                          <a:lnTo>
                            <a:pt x="0" y="525032"/>
                          </a:lnTo>
                          <a:cubicBezTo>
                            <a:pt x="32466" y="403348"/>
                            <a:pt x="10323" y="319200"/>
                            <a:pt x="0" y="150012"/>
                          </a:cubicBezTo>
                          <a:close/>
                        </a:path>
                        <a:path w="2632022" h="900054" stroke="0" extrusionOk="0">
                          <a:moveTo>
                            <a:pt x="0" y="150012"/>
                          </a:moveTo>
                          <a:cubicBezTo>
                            <a:pt x="-11404" y="60129"/>
                            <a:pt x="66057" y="415"/>
                            <a:pt x="150012" y="0"/>
                          </a:cubicBezTo>
                          <a:cubicBezTo>
                            <a:pt x="291222" y="6352"/>
                            <a:pt x="374796" y="3521"/>
                            <a:pt x="438670" y="0"/>
                          </a:cubicBezTo>
                          <a:lnTo>
                            <a:pt x="438670" y="0"/>
                          </a:lnTo>
                          <a:cubicBezTo>
                            <a:pt x="718680" y="42103"/>
                            <a:pt x="930641" y="31459"/>
                            <a:pt x="1096676" y="0"/>
                          </a:cubicBezTo>
                          <a:cubicBezTo>
                            <a:pt x="1709596" y="92008"/>
                            <a:pt x="2075822" y="123149"/>
                            <a:pt x="2482010" y="0"/>
                          </a:cubicBezTo>
                          <a:cubicBezTo>
                            <a:pt x="2572658" y="925"/>
                            <a:pt x="2638054" y="54749"/>
                            <a:pt x="2632022" y="150012"/>
                          </a:cubicBezTo>
                          <a:cubicBezTo>
                            <a:pt x="2660668" y="239580"/>
                            <a:pt x="2665624" y="438988"/>
                            <a:pt x="2632022" y="525032"/>
                          </a:cubicBezTo>
                          <a:lnTo>
                            <a:pt x="2632022" y="525032"/>
                          </a:lnTo>
                          <a:cubicBezTo>
                            <a:pt x="2636195" y="627864"/>
                            <a:pt x="2622731" y="669364"/>
                            <a:pt x="2632022" y="750045"/>
                          </a:cubicBezTo>
                          <a:lnTo>
                            <a:pt x="2632022" y="750042"/>
                          </a:lnTo>
                          <a:cubicBezTo>
                            <a:pt x="2636363" y="835321"/>
                            <a:pt x="2577172" y="903014"/>
                            <a:pt x="2482010" y="900054"/>
                          </a:cubicBezTo>
                          <a:cubicBezTo>
                            <a:pt x="1950146" y="816807"/>
                            <a:pt x="1490131" y="814080"/>
                            <a:pt x="1096676" y="900054"/>
                          </a:cubicBezTo>
                          <a:cubicBezTo>
                            <a:pt x="1078163" y="975147"/>
                            <a:pt x="1035107" y="1058451"/>
                            <a:pt x="1018829" y="1089839"/>
                          </a:cubicBezTo>
                          <a:cubicBezTo>
                            <a:pt x="895832" y="1062704"/>
                            <a:pt x="582355" y="1000334"/>
                            <a:pt x="438670" y="900054"/>
                          </a:cubicBezTo>
                          <a:cubicBezTo>
                            <a:pt x="340279" y="891816"/>
                            <a:pt x="216053" y="894186"/>
                            <a:pt x="150012" y="900054"/>
                          </a:cubicBezTo>
                          <a:cubicBezTo>
                            <a:pt x="53479" y="902301"/>
                            <a:pt x="-4633" y="829694"/>
                            <a:pt x="0" y="750042"/>
                          </a:cubicBezTo>
                          <a:lnTo>
                            <a:pt x="0" y="750045"/>
                          </a:lnTo>
                          <a:cubicBezTo>
                            <a:pt x="5519" y="652594"/>
                            <a:pt x="19686" y="599364"/>
                            <a:pt x="0" y="525032"/>
                          </a:cubicBezTo>
                          <a:lnTo>
                            <a:pt x="0" y="525032"/>
                          </a:lnTo>
                          <a:cubicBezTo>
                            <a:pt x="1813" y="481438"/>
                            <a:pt x="13599" y="267231"/>
                            <a:pt x="0" y="150012"/>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0" name="Tekstiruutu 9">
              <a:extLst>
                <a:ext uri="{FF2B5EF4-FFF2-40B4-BE49-F238E27FC236}">
                  <a16:creationId xmlns:a16="http://schemas.microsoft.com/office/drawing/2014/main" id="{0549C383-541D-FF9B-E706-87F180ED07EE}"/>
                </a:ext>
              </a:extLst>
            </p:cNvPr>
            <p:cNvSpPr txBox="1"/>
            <p:nvPr/>
          </p:nvSpPr>
          <p:spPr>
            <a:xfrm>
              <a:off x="6742689" y="5064104"/>
              <a:ext cx="4456465" cy="600287"/>
            </a:xfrm>
            <a:prstGeom prst="rect">
              <a:avLst/>
            </a:prstGeom>
            <a:noFill/>
          </p:spPr>
          <p:txBody>
            <a:bodyPr wrap="square" rtlCol="0">
              <a:spAutoFit/>
            </a:bodyPr>
            <a:lstStyle/>
            <a:p>
              <a:pPr algn="l" rtl="0"/>
              <a:r>
                <a:rPr lang="en-gb" sz="1100" b="0" i="1" u="none" baseline="0" dirty="0">
                  <a:latin typeface="Montserrat" pitchFamily="2" charset="0"/>
                  <a:ea typeface="Montserrat" pitchFamily="2" charset="0"/>
                  <a:cs typeface="Montserrat" pitchFamily="2" charset="0"/>
                  <a:sym typeface="Montserrat" pitchFamily="2" charset="0"/>
                </a:rPr>
                <a:t>“Soft pull factors are important and come across well – a world-class city on a human scale.”</a:t>
              </a:r>
            </a:p>
          </p:txBody>
        </p:sp>
      </p:grpSp>
    </p:spTree>
    <p:extLst>
      <p:ext uri="{BB962C8B-B14F-4D97-AF65-F5344CB8AC3E}">
        <p14:creationId xmlns:p14="http://schemas.microsoft.com/office/powerpoint/2010/main" val="2968016634"/>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89734094-4B06-B317-0160-08484AAA33DB}"/>
              </a:ext>
            </a:extLst>
          </p:cNvPr>
          <p:cNvSpPr>
            <a:spLocks noGrp="1"/>
          </p:cNvSpPr>
          <p:nvPr>
            <p:ph type="sldNum" sz="quarter" idx="12"/>
          </p:nvPr>
        </p:nvSpPr>
        <p:spPr/>
        <p:txBody>
          <a:bodyPr/>
          <a:lstStyle/>
          <a:p>
            <a:pPr algn="r" rtl="0"/>
            <a:fld id="{FE60D538-0EB9-45C6-BE74-BCF7B37C5DA3}" type="slidenum">
              <a:rPr/>
              <a:t>15</a:t>
            </a:fld>
            <a:endParaRPr lang="en-gb" dirty="0"/>
          </a:p>
        </p:txBody>
      </p:sp>
      <p:pic>
        <p:nvPicPr>
          <p:cNvPr id="3074" name="Picture 2" descr="Kuva, joka sisältää kohteen teksti, Fontti, kuvakaappaus, muste&#10;&#10;Tekoälyn generoima sisältö voi olla virheellistä.">
            <a:extLst>
              <a:ext uri="{FF2B5EF4-FFF2-40B4-BE49-F238E27FC236}">
                <a16:creationId xmlns:a16="http://schemas.microsoft.com/office/drawing/2014/main" id="{71060343-F09E-8122-DA60-CEA1848D765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Kuva 2" descr="Kuva, joka sisältää kohteen teksti, Fontti, käsiala, diagrammi&#10;&#10;Tekoälyllä luotu sisältö voi olla virheellistä.">
            <a:extLst>
              <a:ext uri="{FF2B5EF4-FFF2-40B4-BE49-F238E27FC236}">
                <a16:creationId xmlns:a16="http://schemas.microsoft.com/office/drawing/2014/main" id="{E11C53F0-64DA-A301-2574-2628114270E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04875002"/>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49581-6A82-E921-BE75-75FC05112939}"/>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75855016-4024-B3D4-23E3-E64DF9A8B04C}"/>
              </a:ext>
            </a:extLst>
          </p:cNvPr>
          <p:cNvSpPr>
            <a:spLocks noGrp="1"/>
          </p:cNvSpPr>
          <p:nvPr>
            <p:ph type="title"/>
          </p:nvPr>
        </p:nvSpPr>
        <p:spPr>
          <a:xfrm>
            <a:off x="683812" y="2414411"/>
            <a:ext cx="10515600" cy="1004926"/>
          </a:xfrm>
        </p:spPr>
        <p:txBody>
          <a:bodyPr anchor="t" anchorCtr="0">
            <a:normAutofit/>
          </a:bodyPr>
          <a:lstStyle/>
          <a:p>
            <a:pPr algn="l" rtl="0"/>
            <a:r>
              <a:rPr lang="en-gb" sz="5000" b="0" i="0" u="none" baseline="0"/>
              <a:t>Contents</a:t>
            </a:r>
          </a:p>
        </p:txBody>
      </p:sp>
      <p:sp>
        <p:nvSpPr>
          <p:cNvPr id="7" name="Sisällön paikkamerkki 6">
            <a:extLst>
              <a:ext uri="{FF2B5EF4-FFF2-40B4-BE49-F238E27FC236}">
                <a16:creationId xmlns:a16="http://schemas.microsoft.com/office/drawing/2014/main" id="{752B4754-C25F-D470-248C-5E1A0C9BEE42}"/>
              </a:ext>
            </a:extLst>
          </p:cNvPr>
          <p:cNvSpPr>
            <a:spLocks noGrp="1"/>
          </p:cNvSpPr>
          <p:nvPr>
            <p:ph idx="1"/>
          </p:nvPr>
        </p:nvSpPr>
        <p:spPr>
          <a:xfrm>
            <a:off x="5493224" y="783772"/>
            <a:ext cx="5706188" cy="3988710"/>
          </a:xfrm>
        </p:spPr>
        <p:txBody>
          <a:bodyPr>
            <a:normAutofit/>
          </a:bodyPr>
          <a:lstStyle/>
          <a:p>
            <a:pPr marL="342900" indent="-342900" algn="l" rtl="0" fontAlgn="base">
              <a:spcAft>
                <a:spcPts val="600"/>
              </a:spcAft>
              <a:buFont typeface="+mj-lt"/>
              <a:buAutoNum type="arabicPeriod"/>
            </a:pPr>
            <a:r>
              <a:rPr lang="en-gb" sz="2000" b="1" i="0" u="none" strike="noStrike" baseline="0" dirty="0">
                <a:effectLst/>
              </a:rPr>
              <a:t>Joint strategy for the city region</a:t>
            </a:r>
          </a:p>
          <a:p>
            <a:pPr marL="342900" indent="-342900" algn="l" rtl="0" fontAlgn="base">
              <a:spcBef>
                <a:spcPts val="844"/>
              </a:spcBef>
              <a:spcAft>
                <a:spcPts val="600"/>
              </a:spcAft>
              <a:buFont typeface="+mj-lt"/>
              <a:buAutoNum type="arabicPeriod"/>
            </a:pPr>
            <a:r>
              <a:rPr lang="en-gb" sz="2000" b="1" i="0" u="none" strike="noStrike" baseline="0" dirty="0">
                <a:effectLst/>
              </a:rPr>
              <a:t>Facing the Future in two minutes</a:t>
            </a:r>
          </a:p>
          <a:p>
            <a:pPr marL="342900" indent="-342900" algn="l" rtl="0" fontAlgn="base">
              <a:spcBef>
                <a:spcPts val="844"/>
              </a:spcBef>
              <a:spcAft>
                <a:spcPts val="600"/>
              </a:spcAft>
              <a:buFont typeface="+mj-lt"/>
              <a:buAutoNum type="arabicPeriod"/>
            </a:pPr>
            <a:r>
              <a:rPr lang="en-gb" sz="2000" b="1" i="0" u="none" strike="noStrike" baseline="0" dirty="0">
                <a:effectLst/>
              </a:rPr>
              <a:t>Strategy vision</a:t>
            </a:r>
          </a:p>
          <a:p>
            <a:pPr marL="342900" indent="-342900" algn="l" rtl="0" fontAlgn="base">
              <a:spcBef>
                <a:spcPts val="844"/>
              </a:spcBef>
              <a:spcAft>
                <a:spcPts val="600"/>
              </a:spcAft>
              <a:buFont typeface="+mj-lt"/>
              <a:buAutoNum type="arabicPeriod"/>
            </a:pPr>
            <a:r>
              <a:rPr lang="en-gb" sz="2000" b="1" i="0" u="none" strike="noStrike" baseline="0" dirty="0">
                <a:effectLst/>
              </a:rPr>
              <a:t>The five objectives of the strategy map</a:t>
            </a:r>
          </a:p>
          <a:p>
            <a:pPr marL="342900" indent="-342900" algn="l" rtl="0" fontAlgn="base">
              <a:lnSpc>
                <a:spcPct val="100000"/>
              </a:lnSpc>
              <a:spcBef>
                <a:spcPts val="844"/>
              </a:spcBef>
              <a:spcAft>
                <a:spcPts val="600"/>
              </a:spcAft>
              <a:buFont typeface="+mj-lt"/>
              <a:buAutoNum type="arabicPeriod"/>
            </a:pPr>
            <a:r>
              <a:rPr lang="en-gb" sz="2000" b="1" i="0" u="none" strike="noStrike" baseline="0" dirty="0">
                <a:effectLst/>
              </a:rPr>
              <a:t>Strategic goals and </a:t>
            </a:r>
            <a:br>
              <a:rPr lang="en-gb" sz="2000" b="1" i="0" u="none" strike="noStrike" dirty="0">
                <a:effectLst/>
              </a:rPr>
            </a:br>
            <a:r>
              <a:rPr lang="en-gb" sz="2000" b="1" i="0" u="none" strike="noStrike" baseline="0" dirty="0">
                <a:effectLst/>
              </a:rPr>
              <a:t>development focal points</a:t>
            </a:r>
          </a:p>
          <a:p>
            <a:pPr marL="342900" indent="-342900" algn="l" rtl="0" fontAlgn="base">
              <a:spcBef>
                <a:spcPts val="844"/>
              </a:spcBef>
              <a:spcAft>
                <a:spcPts val="600"/>
              </a:spcAft>
              <a:buFont typeface="+mj-lt"/>
              <a:buAutoNum type="arabicPeriod"/>
            </a:pPr>
            <a:r>
              <a:rPr lang="en-gb" sz="2000" b="1" i="0" u="none" strike="noStrike" baseline="0" dirty="0">
                <a:effectLst/>
              </a:rPr>
              <a:t>Strategy vision</a:t>
            </a:r>
          </a:p>
          <a:p>
            <a:pPr marL="342900" indent="-342900" algn="l" rtl="0" fontAlgn="base">
              <a:spcBef>
                <a:spcPts val="844"/>
              </a:spcBef>
              <a:spcAft>
                <a:spcPts val="600"/>
              </a:spcAft>
              <a:buFont typeface="+mj-lt"/>
              <a:buAutoNum type="arabicPeriod"/>
            </a:pPr>
            <a:r>
              <a:rPr lang="en-gb" sz="2000" b="1" i="0" u="none" strike="noStrike" baseline="0" dirty="0">
                <a:effectLst/>
              </a:rPr>
              <a:t>Performance indicators</a:t>
            </a:r>
          </a:p>
        </p:txBody>
      </p:sp>
      <p:sp>
        <p:nvSpPr>
          <p:cNvPr id="3" name="Dian numeron paikkamerkki 2">
            <a:extLst>
              <a:ext uri="{FF2B5EF4-FFF2-40B4-BE49-F238E27FC236}">
                <a16:creationId xmlns:a16="http://schemas.microsoft.com/office/drawing/2014/main" id="{3026FDF0-5B5E-2BD1-47DA-26EF4CADF144}"/>
              </a:ext>
            </a:extLst>
          </p:cNvPr>
          <p:cNvSpPr>
            <a:spLocks noGrp="1"/>
          </p:cNvSpPr>
          <p:nvPr>
            <p:ph type="sldNum" sz="quarter" idx="12"/>
          </p:nvPr>
        </p:nvSpPr>
        <p:spPr/>
        <p:txBody>
          <a:bodyPr/>
          <a:lstStyle/>
          <a:p>
            <a:pPr algn="r" rtl="0"/>
            <a:fld id="{FE60D538-0EB9-45C6-BE74-BCF7B37C5DA3}" type="slidenum">
              <a:rPr/>
              <a:t>2</a:t>
            </a:fld>
            <a:endParaRPr lang="en-gb"/>
          </a:p>
        </p:txBody>
      </p:sp>
      <p:grpSp>
        <p:nvGrpSpPr>
          <p:cNvPr id="17" name="Ryhmä 16">
            <a:extLst>
              <a:ext uri="{FF2B5EF4-FFF2-40B4-BE49-F238E27FC236}">
                <a16:creationId xmlns:a16="http://schemas.microsoft.com/office/drawing/2014/main" id="{3AB2F727-A1FA-A768-3B39-B8739A24D968}"/>
              </a:ext>
            </a:extLst>
          </p:cNvPr>
          <p:cNvGrpSpPr/>
          <p:nvPr/>
        </p:nvGrpSpPr>
        <p:grpSpPr>
          <a:xfrm>
            <a:off x="2292720" y="4528458"/>
            <a:ext cx="9202278" cy="3572736"/>
            <a:chOff x="2514600" y="4888006"/>
            <a:chExt cx="9202278" cy="3213187"/>
          </a:xfrm>
        </p:grpSpPr>
        <p:sp>
          <p:nvSpPr>
            <p:cNvPr id="5" name="Suorakulmio: Pyöristetyt kulmat 4">
              <a:extLst>
                <a:ext uri="{FF2B5EF4-FFF2-40B4-BE49-F238E27FC236}">
                  <a16:creationId xmlns:a16="http://schemas.microsoft.com/office/drawing/2014/main" id="{5A76AA2E-BBEE-D56A-670B-33D32A1B7221}"/>
                </a:ext>
              </a:extLst>
            </p:cNvPr>
            <p:cNvSpPr/>
            <p:nvPr/>
          </p:nvSpPr>
          <p:spPr>
            <a:xfrm>
              <a:off x="2514600" y="5511494"/>
              <a:ext cx="779929" cy="184224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6" name="Suorakulmio: Pyöristetyt kulmat 5">
              <a:extLst>
                <a:ext uri="{FF2B5EF4-FFF2-40B4-BE49-F238E27FC236}">
                  <a16:creationId xmlns:a16="http://schemas.microsoft.com/office/drawing/2014/main" id="{AE69468B-FF08-1510-9399-D4E179E123B9}"/>
                </a:ext>
              </a:extLst>
            </p:cNvPr>
            <p:cNvSpPr/>
            <p:nvPr/>
          </p:nvSpPr>
          <p:spPr>
            <a:xfrm>
              <a:off x="3446929" y="4888006"/>
              <a:ext cx="779929" cy="217842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8" name="Suorakulmio: Pyöristetyt kulmat 7">
              <a:extLst>
                <a:ext uri="{FF2B5EF4-FFF2-40B4-BE49-F238E27FC236}">
                  <a16:creationId xmlns:a16="http://schemas.microsoft.com/office/drawing/2014/main" id="{7E2B1D99-E68F-71DF-23FD-623DB0F66EAF}"/>
                </a:ext>
              </a:extLst>
            </p:cNvPr>
            <p:cNvSpPr/>
            <p:nvPr/>
          </p:nvSpPr>
          <p:spPr>
            <a:xfrm>
              <a:off x="4379258" y="5298155"/>
              <a:ext cx="779929" cy="217842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0" name="Suorakulmio: Pyöristetyt kulmat 9">
              <a:extLst>
                <a:ext uri="{FF2B5EF4-FFF2-40B4-BE49-F238E27FC236}">
                  <a16:creationId xmlns:a16="http://schemas.microsoft.com/office/drawing/2014/main" id="{3579F8C1-AE4F-64CA-74C0-234B73621B8C}"/>
                </a:ext>
              </a:extLst>
            </p:cNvPr>
            <p:cNvSpPr/>
            <p:nvPr/>
          </p:nvSpPr>
          <p:spPr>
            <a:xfrm>
              <a:off x="5316071" y="5677663"/>
              <a:ext cx="779929" cy="217842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1" name="Suorakulmio: Pyöristetyt kulmat 10">
              <a:extLst>
                <a:ext uri="{FF2B5EF4-FFF2-40B4-BE49-F238E27FC236}">
                  <a16:creationId xmlns:a16="http://schemas.microsoft.com/office/drawing/2014/main" id="{7B8C68AF-A992-B3F6-2DF5-C620EB4DFFDB}"/>
                </a:ext>
              </a:extLst>
            </p:cNvPr>
            <p:cNvSpPr/>
            <p:nvPr/>
          </p:nvSpPr>
          <p:spPr>
            <a:xfrm>
              <a:off x="6252884" y="5199749"/>
              <a:ext cx="779929" cy="217842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2" name="Suorakulmio: Pyöristetyt kulmat 11">
              <a:extLst>
                <a:ext uri="{FF2B5EF4-FFF2-40B4-BE49-F238E27FC236}">
                  <a16:creationId xmlns:a16="http://schemas.microsoft.com/office/drawing/2014/main" id="{2D006230-5D93-877B-862F-5A80468679E2}"/>
                </a:ext>
              </a:extLst>
            </p:cNvPr>
            <p:cNvSpPr/>
            <p:nvPr/>
          </p:nvSpPr>
          <p:spPr>
            <a:xfrm>
              <a:off x="7189697" y="5547475"/>
              <a:ext cx="779929" cy="217842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3" name="Suorakulmio: Pyöristetyt kulmat 12">
              <a:extLst>
                <a:ext uri="{FF2B5EF4-FFF2-40B4-BE49-F238E27FC236}">
                  <a16:creationId xmlns:a16="http://schemas.microsoft.com/office/drawing/2014/main" id="{BD87EC67-94D3-9811-11A3-0F3A47B513FB}"/>
                </a:ext>
              </a:extLst>
            </p:cNvPr>
            <p:cNvSpPr/>
            <p:nvPr/>
          </p:nvSpPr>
          <p:spPr>
            <a:xfrm>
              <a:off x="8126510" y="5922770"/>
              <a:ext cx="779929" cy="217842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4" name="Suorakulmio: Pyöristetyt kulmat 13">
              <a:extLst>
                <a:ext uri="{FF2B5EF4-FFF2-40B4-BE49-F238E27FC236}">
                  <a16:creationId xmlns:a16="http://schemas.microsoft.com/office/drawing/2014/main" id="{DD78786E-1D24-ECF2-4476-6C12DCB755F8}"/>
                </a:ext>
              </a:extLst>
            </p:cNvPr>
            <p:cNvSpPr/>
            <p:nvPr/>
          </p:nvSpPr>
          <p:spPr>
            <a:xfrm>
              <a:off x="9063323" y="5367451"/>
              <a:ext cx="779929" cy="217842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5" name="Suorakulmio: Pyöristetyt kulmat 14">
              <a:extLst>
                <a:ext uri="{FF2B5EF4-FFF2-40B4-BE49-F238E27FC236}">
                  <a16:creationId xmlns:a16="http://schemas.microsoft.com/office/drawing/2014/main" id="{041914BE-97F4-5273-880A-243FC82DBD51}"/>
                </a:ext>
              </a:extLst>
            </p:cNvPr>
            <p:cNvSpPr/>
            <p:nvPr/>
          </p:nvSpPr>
          <p:spPr>
            <a:xfrm>
              <a:off x="10000136" y="5071258"/>
              <a:ext cx="779929" cy="217842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6" name="Suorakulmio: Pyöristetyt kulmat 15">
              <a:extLst>
                <a:ext uri="{FF2B5EF4-FFF2-40B4-BE49-F238E27FC236}">
                  <a16:creationId xmlns:a16="http://schemas.microsoft.com/office/drawing/2014/main" id="{5EEEACAC-2E90-175D-2C1F-366F98346122}"/>
                </a:ext>
              </a:extLst>
            </p:cNvPr>
            <p:cNvSpPr/>
            <p:nvPr/>
          </p:nvSpPr>
          <p:spPr>
            <a:xfrm>
              <a:off x="10936949" y="5697094"/>
              <a:ext cx="779929" cy="217842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grpSp>
    </p:spTree>
    <p:extLst>
      <p:ext uri="{BB962C8B-B14F-4D97-AF65-F5344CB8AC3E}">
        <p14:creationId xmlns:p14="http://schemas.microsoft.com/office/powerpoint/2010/main" val="877403139"/>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D06B92CE-133C-1709-0AAD-25524222B3D5}"/>
              </a:ext>
            </a:extLst>
          </p:cNvPr>
          <p:cNvSpPr>
            <a:spLocks noGrp="1"/>
          </p:cNvSpPr>
          <p:nvPr>
            <p:ph type="sldNum" sz="quarter" idx="12"/>
          </p:nvPr>
        </p:nvSpPr>
        <p:spPr/>
        <p:txBody>
          <a:bodyPr/>
          <a:lstStyle/>
          <a:p>
            <a:pPr algn="r" rtl="0"/>
            <a:fld id="{FE60D538-0EB9-45C6-BE74-BCF7B37C5DA3}" type="slidenum">
              <a:rPr/>
              <a:t>3</a:t>
            </a:fld>
            <a:endParaRPr lang="en-gb" dirty="0"/>
          </a:p>
        </p:txBody>
      </p:sp>
      <p:sp>
        <p:nvSpPr>
          <p:cNvPr id="2" name="Tekstiruutu 1">
            <a:extLst>
              <a:ext uri="{FF2B5EF4-FFF2-40B4-BE49-F238E27FC236}">
                <a16:creationId xmlns:a16="http://schemas.microsoft.com/office/drawing/2014/main" id="{56F797B9-7587-947B-5B9B-DEB58FDCAE64}"/>
              </a:ext>
            </a:extLst>
          </p:cNvPr>
          <p:cNvSpPr txBox="1"/>
          <p:nvPr/>
        </p:nvSpPr>
        <p:spPr>
          <a:xfrm>
            <a:off x="1695450" y="2828835"/>
            <a:ext cx="9573326" cy="1200329"/>
          </a:xfrm>
          <a:prstGeom prst="rect">
            <a:avLst/>
          </a:prstGeom>
          <a:noFill/>
        </p:spPr>
        <p:txBody>
          <a:bodyPr wrap="none" rtlCol="0">
            <a:spAutoFit/>
          </a:bodyPr>
          <a:lstStyle/>
          <a:p>
            <a:r>
              <a:rPr lang="fi-FI" dirty="0" err="1"/>
              <a:t>Strategy</a:t>
            </a:r>
            <a:r>
              <a:rPr lang="fi-FI" dirty="0"/>
              <a:t> in 2 </a:t>
            </a:r>
            <a:r>
              <a:rPr lang="fi-FI" dirty="0" err="1"/>
              <a:t>minutes</a:t>
            </a:r>
            <a:r>
              <a:rPr lang="fi-FI" dirty="0"/>
              <a:t> video on web </a:t>
            </a:r>
            <a:r>
              <a:rPr lang="fi-FI" dirty="0" err="1"/>
              <a:t>page</a:t>
            </a:r>
            <a:r>
              <a:rPr lang="fi-FI" dirty="0"/>
              <a:t>:</a:t>
            </a:r>
            <a:br>
              <a:rPr lang="fi-FI" dirty="0"/>
            </a:br>
            <a:br>
              <a:rPr lang="fi-FI" dirty="0"/>
            </a:br>
            <a:r>
              <a:rPr lang="fi-FI" dirty="0">
                <a:hlinkClick r:id="rId3"/>
              </a:rPr>
              <a:t>https://businesstampere.com/en/the-ecocomic-development-strategy-of-the-tampere-region/</a:t>
            </a:r>
            <a:endParaRPr lang="fi-FI" dirty="0"/>
          </a:p>
          <a:p>
            <a:endParaRPr lang="fi-FI" dirty="0"/>
          </a:p>
        </p:txBody>
      </p:sp>
    </p:spTree>
    <p:extLst>
      <p:ext uri="{BB962C8B-B14F-4D97-AF65-F5344CB8AC3E}">
        <p14:creationId xmlns:p14="http://schemas.microsoft.com/office/powerpoint/2010/main" val="2590210840"/>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7C206F7B-6886-A57F-59B5-79BA0C96B51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693597" y="1993432"/>
            <a:ext cx="6110175" cy="3257387"/>
          </a:xfrm>
          <a:prstGeom prst="rect">
            <a:avLst/>
          </a:prstGeom>
        </p:spPr>
      </p:pic>
      <p:sp>
        <p:nvSpPr>
          <p:cNvPr id="2" name="Otsikko 1">
            <a:extLst>
              <a:ext uri="{FF2B5EF4-FFF2-40B4-BE49-F238E27FC236}">
                <a16:creationId xmlns:a16="http://schemas.microsoft.com/office/drawing/2014/main" id="{23CD1C2E-341A-1711-C9C4-90CC3A555E8A}"/>
              </a:ext>
            </a:extLst>
          </p:cNvPr>
          <p:cNvSpPr>
            <a:spLocks noGrp="1"/>
          </p:cNvSpPr>
          <p:nvPr>
            <p:ph type="title"/>
          </p:nvPr>
        </p:nvSpPr>
        <p:spPr>
          <a:xfrm>
            <a:off x="698589" y="593422"/>
            <a:ext cx="6110174" cy="1188996"/>
          </a:xfrm>
        </p:spPr>
        <p:txBody>
          <a:bodyPr>
            <a:normAutofit/>
          </a:bodyPr>
          <a:lstStyle/>
          <a:p>
            <a:pPr algn="l" rtl="0"/>
            <a:r>
              <a:rPr lang="en-gb" sz="4000" b="0" i="0" u="none" baseline="0" dirty="0">
                <a:solidFill>
                  <a:srgbClr val="397368"/>
                </a:solidFill>
              </a:rPr>
              <a:t>Joint strategy</a:t>
            </a:r>
          </a:p>
        </p:txBody>
      </p:sp>
      <p:sp>
        <p:nvSpPr>
          <p:cNvPr id="7" name="Sisällön paikkamerkki 6">
            <a:extLst>
              <a:ext uri="{FF2B5EF4-FFF2-40B4-BE49-F238E27FC236}">
                <a16:creationId xmlns:a16="http://schemas.microsoft.com/office/drawing/2014/main" id="{7848645C-FFF5-1A0B-6633-C25A931B5163}"/>
              </a:ext>
            </a:extLst>
          </p:cNvPr>
          <p:cNvSpPr>
            <a:spLocks noGrp="1"/>
          </p:cNvSpPr>
          <p:nvPr>
            <p:ph idx="1"/>
          </p:nvPr>
        </p:nvSpPr>
        <p:spPr>
          <a:xfrm>
            <a:off x="698589" y="1990848"/>
            <a:ext cx="5702211" cy="3849976"/>
          </a:xfrm>
        </p:spPr>
        <p:txBody>
          <a:bodyPr>
            <a:noAutofit/>
          </a:bodyPr>
          <a:lstStyle/>
          <a:p>
            <a:pPr marL="0" indent="0" algn="l" rtl="0" fontAlgn="base">
              <a:lnSpc>
                <a:spcPct val="100000"/>
              </a:lnSpc>
              <a:spcAft>
                <a:spcPts val="600"/>
              </a:spcAft>
              <a:buNone/>
            </a:pPr>
            <a:r>
              <a:rPr lang="en-gb" sz="1800" b="0" i="0" u="none" strike="noStrike" baseline="0" dirty="0">
                <a:effectLst/>
              </a:rPr>
              <a:t>Defines the joint strategic guidelines for actors promoting and enabling economic activity</a:t>
            </a:r>
            <a:br>
              <a:rPr lang="en-gb" sz="1800" i="0" u="none" strike="noStrike" dirty="0">
                <a:effectLst/>
              </a:rPr>
            </a:br>
            <a:r>
              <a:rPr lang="en-gb" sz="1800" b="0" i="0" u="none" strike="noStrike" baseline="0" dirty="0">
                <a:effectLst/>
              </a:rPr>
              <a:t> in the economic area formed by Kangasala, Lempäälä, Nokia, Orivesi, Pirkkala, Tampere, </a:t>
            </a:r>
            <a:br>
              <a:rPr lang="en-gb" sz="1800" i="0" u="none" strike="noStrike" dirty="0">
                <a:effectLst/>
              </a:rPr>
            </a:br>
            <a:r>
              <a:rPr lang="en-gb" sz="1800" b="0" i="0" u="none" strike="noStrike" baseline="0" dirty="0">
                <a:effectLst/>
              </a:rPr>
              <a:t>Vesilahti, and Ylöjärvi until 2030.</a:t>
            </a:r>
          </a:p>
          <a:p>
            <a:pPr marL="0" indent="0" algn="l" rtl="0" fontAlgn="base">
              <a:lnSpc>
                <a:spcPct val="100000"/>
              </a:lnSpc>
              <a:spcAft>
                <a:spcPts val="600"/>
              </a:spcAft>
              <a:buNone/>
            </a:pPr>
            <a:r>
              <a:rPr lang="en-gb" sz="1800" b="0" i="0" u="none" strike="noStrike" baseline="0" dirty="0">
                <a:effectLst/>
              </a:rPr>
              <a:t>In line with key regional and national strategies</a:t>
            </a:r>
          </a:p>
          <a:p>
            <a:pPr marL="0" indent="0" algn="l" rtl="0" fontAlgn="base">
              <a:lnSpc>
                <a:spcPct val="100000"/>
              </a:lnSpc>
              <a:spcAft>
                <a:spcPts val="600"/>
              </a:spcAft>
              <a:buNone/>
            </a:pPr>
            <a:r>
              <a:rPr lang="en-gb" sz="1800" b="0" i="0" u="none" strike="noStrike" baseline="0" dirty="0">
                <a:effectLst/>
              </a:rPr>
              <a:t>A network strategy that is translated into action in the daily work of key players, strategy updates, annual plan guidelines, and service agreements.</a:t>
            </a:r>
            <a:endParaRPr lang="en-gb" sz="1800" b="1" i="0" u="none" strike="noStrike" dirty="0">
              <a:effectLst/>
            </a:endParaRPr>
          </a:p>
        </p:txBody>
      </p:sp>
      <p:sp>
        <p:nvSpPr>
          <p:cNvPr id="10" name="Dian numeron paikkamerkki 9">
            <a:extLst>
              <a:ext uri="{FF2B5EF4-FFF2-40B4-BE49-F238E27FC236}">
                <a16:creationId xmlns:a16="http://schemas.microsoft.com/office/drawing/2014/main" id="{BFB712AE-5380-0E0D-B569-EDE26E8895EA}"/>
              </a:ext>
            </a:extLst>
          </p:cNvPr>
          <p:cNvSpPr>
            <a:spLocks noGrp="1"/>
          </p:cNvSpPr>
          <p:nvPr>
            <p:ph type="sldNum" sz="quarter" idx="12"/>
          </p:nvPr>
        </p:nvSpPr>
        <p:spPr/>
        <p:txBody>
          <a:bodyPr/>
          <a:lstStyle/>
          <a:p>
            <a:pPr algn="r" rtl="0"/>
            <a:fld id="{FE60D538-0EB9-45C6-BE74-BCF7B37C5DA3}" type="slidenum">
              <a:rPr/>
              <a:t>4</a:t>
            </a:fld>
            <a:endParaRPr lang="en-gb" dirty="0"/>
          </a:p>
        </p:txBody>
      </p:sp>
    </p:spTree>
    <p:extLst>
      <p:ext uri="{BB962C8B-B14F-4D97-AF65-F5344CB8AC3E}">
        <p14:creationId xmlns:p14="http://schemas.microsoft.com/office/powerpoint/2010/main" val="4023770837"/>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0C42A2-1C5A-E96B-78CD-4C5D64978473}"/>
              </a:ext>
            </a:extLst>
          </p:cNvPr>
          <p:cNvSpPr>
            <a:spLocks noGrp="1"/>
          </p:cNvSpPr>
          <p:nvPr>
            <p:ph type="title"/>
          </p:nvPr>
        </p:nvSpPr>
        <p:spPr/>
        <p:txBody>
          <a:bodyPr anchor="ctr">
            <a:normAutofit/>
          </a:bodyPr>
          <a:lstStyle/>
          <a:p>
            <a:pPr marL="0" marR="0" lvl="0" indent="0" algn="l" defTabSz="914400" rtl="0" eaLnBrk="0" fontAlgn="base" latinLnBrk="0" hangingPunct="0">
              <a:spcBef>
                <a:spcPct val="0"/>
              </a:spcBef>
              <a:spcAft>
                <a:spcPct val="0"/>
              </a:spcAft>
              <a:buClrTx/>
              <a:buSzTx/>
              <a:buFontTx/>
              <a:buNone/>
              <a:tabLst/>
            </a:pPr>
            <a:r>
              <a:rPr kumimoji="0" lang="en-gb" sz="2200" b="0" i="0" u="none" strike="noStrike" cap="none" normalizeH="0" baseline="0" dirty="0">
                <a:ln>
                  <a:noFill/>
                </a:ln>
                <a:effectLst/>
              </a:rPr>
              <a:t>      </a:t>
            </a:r>
            <a:br>
              <a:rPr kumimoji="0" lang="en-gb" sz="2200" b="0" i="0" u="none" strike="noStrike" cap="none" normalizeH="0" baseline="0" dirty="0">
                <a:ln>
                  <a:noFill/>
                </a:ln>
                <a:effectLst/>
              </a:rPr>
            </a:br>
            <a:endParaRPr kumimoji="0" lang="en-gb" altLang="fi-FI" sz="2200" b="0" i="0" u="none" strike="noStrike" cap="none" normalizeH="0" baseline="0" dirty="0">
              <a:ln>
                <a:noFill/>
              </a:ln>
              <a:effectLst/>
            </a:endParaRPr>
          </a:p>
          <a:p>
            <a:pPr marL="0" marR="0" lvl="0" indent="0" algn="l" defTabSz="914400" rtl="0" eaLnBrk="0" fontAlgn="base" latinLnBrk="0" hangingPunct="0">
              <a:spcBef>
                <a:spcPct val="0"/>
              </a:spcBef>
              <a:spcAft>
                <a:spcPct val="0"/>
              </a:spcAft>
              <a:buClrTx/>
              <a:buSzTx/>
              <a:buFontTx/>
              <a:buNone/>
              <a:tabLst/>
            </a:pPr>
            <a:r>
              <a:rPr kumimoji="0" lang="en-gb" sz="2200" b="0" i="0" u="none" strike="noStrike" cap="none" normalizeH="0" baseline="0" dirty="0">
                <a:ln>
                  <a:noFill/>
                </a:ln>
                <a:effectLst/>
              </a:rPr>
              <a:t>More details about the business strategy</a:t>
            </a:r>
          </a:p>
          <a:p>
            <a:pPr marL="0" marR="0" lvl="0" indent="0" algn="l" defTabSz="914400" rtl="0" eaLnBrk="0" fontAlgn="base" latinLnBrk="0" hangingPunct="0">
              <a:spcBef>
                <a:spcPct val="0"/>
              </a:spcBef>
              <a:spcAft>
                <a:spcPct val="0"/>
              </a:spcAft>
              <a:buClrTx/>
              <a:buSzTx/>
              <a:buFontTx/>
              <a:buNone/>
              <a:tabLst/>
            </a:pPr>
            <a:r>
              <a:rPr kumimoji="0" lang="en-gb" sz="2200" b="0" i="0" u="none" strike="noStrike" cap="none" normalizeH="0" baseline="0" dirty="0">
                <a:ln>
                  <a:noFill/>
                </a:ln>
                <a:effectLst/>
              </a:rPr>
              <a:t> can be found by scanning this QR code.</a:t>
            </a:r>
          </a:p>
          <a:p>
            <a:pPr marL="0" marR="0" lvl="0" indent="0" algn="l" defTabSz="914400" rtl="0" eaLnBrk="0" fontAlgn="base" latinLnBrk="0" hangingPunct="0">
              <a:spcBef>
                <a:spcPct val="0"/>
              </a:spcBef>
              <a:spcAft>
                <a:spcPct val="0"/>
              </a:spcAft>
              <a:buClrTx/>
              <a:buSzTx/>
              <a:buFontTx/>
              <a:buNone/>
              <a:tabLst/>
            </a:pPr>
            <a:br>
              <a:rPr kumimoji="0" lang="en-gb" sz="2200" b="0" i="0" u="none" strike="noStrike" cap="none" normalizeH="0" baseline="0" dirty="0">
                <a:ln>
                  <a:noFill/>
                </a:ln>
                <a:effectLst/>
              </a:rPr>
            </a:br>
            <a:endParaRPr kumimoji="0" lang="en-gb" altLang="fi-FI" sz="2200" b="0" i="0" u="none" strike="noStrike" cap="none" normalizeH="0" baseline="0" dirty="0">
              <a:ln>
                <a:noFill/>
              </a:ln>
              <a:effectLst/>
            </a:endParaRPr>
          </a:p>
          <a:p>
            <a:pPr marL="0" marR="0" lvl="0" indent="0" algn="l" defTabSz="914400" rtl="0" eaLnBrk="0" fontAlgn="base" latinLnBrk="0" hangingPunct="0">
              <a:spcBef>
                <a:spcPct val="0"/>
              </a:spcBef>
              <a:spcAft>
                <a:spcPct val="0"/>
              </a:spcAft>
              <a:buClrTx/>
              <a:buSzTx/>
              <a:buFontTx/>
              <a:buNone/>
              <a:tabLst/>
            </a:pPr>
            <a:endParaRPr kumimoji="0" lang="en-gb" altLang="fi-FI" sz="2200" b="0" i="0" u="none" strike="noStrike" cap="none" normalizeH="0" baseline="0" dirty="0">
              <a:ln>
                <a:noFill/>
              </a:ln>
              <a:effectLst/>
            </a:endParaRPr>
          </a:p>
          <a:p>
            <a:pPr marL="0" marR="0" lvl="0" indent="0" algn="l" defTabSz="914400" rtl="0" eaLnBrk="0" fontAlgn="base" latinLnBrk="0" hangingPunct="0">
              <a:spcBef>
                <a:spcPct val="0"/>
              </a:spcBef>
              <a:spcAft>
                <a:spcPct val="0"/>
              </a:spcAft>
              <a:buClrTx/>
              <a:buSzTx/>
              <a:buFontTx/>
              <a:buNone/>
              <a:tabLst/>
            </a:pPr>
            <a:br>
              <a:rPr kumimoji="0" lang="en-gb" sz="2200" b="0" i="0" u="none" strike="noStrike" cap="none" normalizeH="0" baseline="0" dirty="0">
                <a:ln>
                  <a:noFill/>
                </a:ln>
                <a:effectLst/>
              </a:rPr>
            </a:br>
            <a:endParaRPr kumimoji="0" lang="en-gb" altLang="fi-FI" sz="2200" b="0" i="0" u="none" strike="noStrike" cap="none" normalizeH="0" baseline="0" dirty="0">
              <a:ln>
                <a:noFill/>
              </a:ln>
              <a:effectLst/>
            </a:endParaRPr>
          </a:p>
        </p:txBody>
      </p:sp>
      <p:sp>
        <p:nvSpPr>
          <p:cNvPr id="4" name="Dian numeron paikkamerkki 3">
            <a:extLst>
              <a:ext uri="{FF2B5EF4-FFF2-40B4-BE49-F238E27FC236}">
                <a16:creationId xmlns:a16="http://schemas.microsoft.com/office/drawing/2014/main" id="{C91BB3DE-B2B0-C904-3886-23C280A5C43A}"/>
              </a:ext>
            </a:extLst>
          </p:cNvPr>
          <p:cNvSpPr>
            <a:spLocks noGrp="1"/>
          </p:cNvSpPr>
          <p:nvPr>
            <p:ph type="sldNum" sz="quarter" idx="12"/>
          </p:nvPr>
        </p:nvSpPr>
        <p:spPr/>
        <p:txBody>
          <a:bodyPr anchor="ctr">
            <a:normAutofit/>
          </a:bodyPr>
          <a:lstStyle/>
          <a:p>
            <a:pPr algn="r" rtl="0">
              <a:spcAft>
                <a:spcPts val="600"/>
              </a:spcAft>
            </a:pPr>
            <a:fld id="{FE60D538-0EB9-45C6-BE74-BCF7B37C5DA3}" type="slidenum">
              <a:rPr/>
              <a:pPr>
                <a:spcAft>
                  <a:spcPts val="600"/>
                </a:spcAft>
              </a:pPr>
              <a:t>5</a:t>
            </a:fld>
            <a:endParaRPr lang="en-gb" dirty="0"/>
          </a:p>
        </p:txBody>
      </p:sp>
      <p:sp>
        <p:nvSpPr>
          <p:cNvPr id="6" name="Tekstiruutu 5">
            <a:extLst>
              <a:ext uri="{FF2B5EF4-FFF2-40B4-BE49-F238E27FC236}">
                <a16:creationId xmlns:a16="http://schemas.microsoft.com/office/drawing/2014/main" id="{BC22A2BB-1B42-E295-7A55-2AF028CCF20C}"/>
              </a:ext>
            </a:extLst>
          </p:cNvPr>
          <p:cNvSpPr txBox="1"/>
          <p:nvPr/>
        </p:nvSpPr>
        <p:spPr>
          <a:xfrm>
            <a:off x="785996" y="3623972"/>
            <a:ext cx="5277971" cy="584775"/>
          </a:xfrm>
          <a:prstGeom prst="rect">
            <a:avLst/>
          </a:prstGeom>
          <a:noFill/>
        </p:spPr>
        <p:txBody>
          <a:bodyPr wrap="square" rtlCol="0">
            <a:spAutoFit/>
          </a:bodyPr>
          <a:lstStyle/>
          <a:p>
            <a:pPr algn="l" rtl="0"/>
            <a:r>
              <a:rPr kumimoji="0" lang="en-gb" sz="1600" b="0" i="0" u="sng" strike="noStrike" cap="none" normalizeH="0" baseline="0" dirty="0">
                <a:ln>
                  <a:noFill/>
                </a:ln>
                <a:solidFill>
                  <a:srgbClr val="397368"/>
                </a:solidFill>
                <a:effectLst/>
                <a:latin typeface="Montserrat" pitchFamily="2" charset="0"/>
                <a:ea typeface="Montserrat" pitchFamily="2" charset="0"/>
                <a:cs typeface="Montserrat" pitchFamily="2" charset="0"/>
                <a:sym typeface="Montserrat" pitchFamily="2" charset="0"/>
                <a:hlinkClick r:id="rId2">
                  <a:extLst>
                    <a:ext uri="{A12FA001-AC4F-418D-AE19-62706E023703}">
                      <ahyp:hlinkClr xmlns:ahyp="http://schemas.microsoft.com/office/drawing/2018/hyperlinkcolor" val="tx"/>
                    </a:ext>
                  </a:extLst>
                </a:hlinkClick>
              </a:rPr>
              <a:t>https://businesstampere.com/</a:t>
            </a:r>
            <a:br>
              <a:rPr kumimoji="0" lang="en-gb" sz="1600" i="0" u="sng" strike="noStrike" cap="none" normalizeH="0" baseline="0" dirty="0">
                <a:ln>
                  <a:noFill/>
                </a:ln>
                <a:solidFill>
                  <a:srgbClr val="397368"/>
                </a:solidFill>
                <a:effectLst/>
                <a:latin typeface="Montserrat" pitchFamily="2" charset="0"/>
                <a:hlinkClick r:id="rId2">
                  <a:extLst>
                    <a:ext uri="{A12FA001-AC4F-418D-AE19-62706E023703}">
                      <ahyp:hlinkClr xmlns:ahyp="http://schemas.microsoft.com/office/drawing/2018/hyperlinkcolor" val="tx"/>
                    </a:ext>
                  </a:extLst>
                </a:hlinkClick>
              </a:rPr>
            </a:br>
            <a:r>
              <a:rPr kumimoji="0" lang="en-gb" sz="1600" b="0" i="0" u="sng" strike="noStrike" cap="none" normalizeH="0" baseline="0" dirty="0">
                <a:ln>
                  <a:noFill/>
                </a:ln>
                <a:solidFill>
                  <a:srgbClr val="397368"/>
                </a:solidFill>
                <a:effectLst/>
                <a:latin typeface="Montserrat" pitchFamily="2" charset="0"/>
                <a:ea typeface="Montserrat" pitchFamily="2" charset="0"/>
                <a:cs typeface="Montserrat" pitchFamily="2" charset="0"/>
                <a:sym typeface="Montserrat" pitchFamily="2" charset="0"/>
                <a:hlinkClick r:id="rId2">
                  <a:extLst>
                    <a:ext uri="{A12FA001-AC4F-418D-AE19-62706E023703}">
                      <ahyp:hlinkClr xmlns:ahyp="http://schemas.microsoft.com/office/drawing/2018/hyperlinkcolor" val="tx"/>
                    </a:ext>
                  </a:extLst>
                </a:hlinkClick>
              </a:rPr>
              <a:t>tampereen-kaupunkiseudun-elinkeinostrategia/</a:t>
            </a:r>
            <a:endParaRPr lang="en-gb" sz="1600" b="1" dirty="0">
              <a:solidFill>
                <a:srgbClr val="397368"/>
              </a:solidFill>
            </a:endParaRPr>
          </a:p>
        </p:txBody>
      </p:sp>
      <p:sp>
        <p:nvSpPr>
          <p:cNvPr id="8" name="Tekstiruutu 7">
            <a:extLst>
              <a:ext uri="{FF2B5EF4-FFF2-40B4-BE49-F238E27FC236}">
                <a16:creationId xmlns:a16="http://schemas.microsoft.com/office/drawing/2014/main" id="{C4C01005-D24E-2E55-FCDE-B085386E5A48}"/>
              </a:ext>
            </a:extLst>
          </p:cNvPr>
          <p:cNvSpPr txBox="1"/>
          <p:nvPr/>
        </p:nvSpPr>
        <p:spPr>
          <a:xfrm>
            <a:off x="6777887" y="5538617"/>
            <a:ext cx="4089991" cy="430887"/>
          </a:xfrm>
          <a:prstGeom prst="rect">
            <a:avLst/>
          </a:prstGeom>
          <a:noFill/>
        </p:spPr>
        <p:txBody>
          <a:bodyPr wrap="square" rtlCol="0">
            <a:spAutoFit/>
          </a:bodyPr>
          <a:lstStyle/>
          <a:p>
            <a:pPr algn="ctr" rtl="0"/>
            <a:r>
              <a:rPr lang="en-gb" sz="2200" b="1" i="0" u="none" baseline="0" dirty="0">
                <a:latin typeface="Montserrat" pitchFamily="2" charset="0"/>
                <a:ea typeface="Montserrat" pitchFamily="2" charset="0"/>
                <a:cs typeface="Montserrat" pitchFamily="2" charset="0"/>
                <a:sym typeface="Montserrat" pitchFamily="2" charset="0"/>
              </a:rPr>
              <a:t>Facing the Future</a:t>
            </a:r>
          </a:p>
        </p:txBody>
      </p:sp>
      <p:sp>
        <p:nvSpPr>
          <p:cNvPr id="7" name="Suorakulmio: Pyöristetyt kulmat 6">
            <a:extLst>
              <a:ext uri="{FF2B5EF4-FFF2-40B4-BE49-F238E27FC236}">
                <a16:creationId xmlns:a16="http://schemas.microsoft.com/office/drawing/2014/main" id="{C7FE6C46-DEBB-479F-A6B5-F11CE7097D1A}"/>
              </a:ext>
            </a:extLst>
          </p:cNvPr>
          <p:cNvSpPr/>
          <p:nvPr/>
        </p:nvSpPr>
        <p:spPr>
          <a:xfrm>
            <a:off x="6671247" y="900213"/>
            <a:ext cx="4411022" cy="4411022"/>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10" name="Kuva 9">
            <a:extLst>
              <a:ext uri="{FF2B5EF4-FFF2-40B4-BE49-F238E27FC236}">
                <a16:creationId xmlns:a16="http://schemas.microsoft.com/office/drawing/2014/main" id="{596E1533-3408-1464-15DE-47FD8CE3604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82306" y="1261010"/>
            <a:ext cx="3789823" cy="3789823"/>
          </a:xfrm>
          <a:prstGeom prst="rect">
            <a:avLst/>
          </a:prstGeom>
        </p:spPr>
      </p:pic>
    </p:spTree>
    <p:extLst>
      <p:ext uri="{BB962C8B-B14F-4D97-AF65-F5344CB8AC3E}">
        <p14:creationId xmlns:p14="http://schemas.microsoft.com/office/powerpoint/2010/main" val="1140446716"/>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44EB9-8341-B565-5BAF-7AE008DA879E}"/>
            </a:ext>
          </a:extLst>
        </p:cNvPr>
        <p:cNvGrpSpPr/>
        <p:nvPr/>
      </p:nvGrpSpPr>
      <p:grpSpPr>
        <a:xfrm>
          <a:off x="0" y="0"/>
          <a:ext cx="0" cy="0"/>
          <a:chOff x="0" y="0"/>
          <a:chExt cx="0" cy="0"/>
        </a:xfrm>
      </p:grpSpPr>
      <p:pic>
        <p:nvPicPr>
          <p:cNvPr id="9" name="Kuva 8">
            <a:extLst>
              <a:ext uri="{FF2B5EF4-FFF2-40B4-BE49-F238E27FC236}">
                <a16:creationId xmlns:a16="http://schemas.microsoft.com/office/drawing/2014/main" id="{268AEE51-35FC-6218-AD97-CF2C5E26F69C}"/>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6096000" y="1818508"/>
            <a:ext cx="5805611" cy="3234139"/>
          </a:xfrm>
          <a:prstGeom prst="rect">
            <a:avLst/>
          </a:prstGeom>
        </p:spPr>
      </p:pic>
      <p:sp>
        <p:nvSpPr>
          <p:cNvPr id="5" name="Otsikko 4">
            <a:extLst>
              <a:ext uri="{FF2B5EF4-FFF2-40B4-BE49-F238E27FC236}">
                <a16:creationId xmlns:a16="http://schemas.microsoft.com/office/drawing/2014/main" id="{293C044F-EAC3-F258-E066-160964BA8228}"/>
              </a:ext>
            </a:extLst>
          </p:cNvPr>
          <p:cNvSpPr>
            <a:spLocks noGrp="1"/>
          </p:cNvSpPr>
          <p:nvPr>
            <p:ph type="title"/>
          </p:nvPr>
        </p:nvSpPr>
        <p:spPr>
          <a:xfrm>
            <a:off x="698589" y="841510"/>
            <a:ext cx="10556599" cy="778740"/>
          </a:xfrm>
        </p:spPr>
        <p:txBody>
          <a:bodyPr>
            <a:normAutofit/>
          </a:bodyPr>
          <a:lstStyle/>
          <a:p>
            <a:pPr algn="l" rtl="0"/>
            <a:r>
              <a:rPr lang="en-gb" sz="3200" b="0" i="0" u="none" baseline="0" dirty="0"/>
              <a:t>Vision: Vibrant renewal, intelligent growth</a:t>
            </a:r>
          </a:p>
        </p:txBody>
      </p:sp>
      <p:sp>
        <p:nvSpPr>
          <p:cNvPr id="6" name="Sisällön paikkamerkki 5">
            <a:extLst>
              <a:ext uri="{FF2B5EF4-FFF2-40B4-BE49-F238E27FC236}">
                <a16:creationId xmlns:a16="http://schemas.microsoft.com/office/drawing/2014/main" id="{3CB4A753-3898-6475-8A4F-9B314DBAB946}"/>
              </a:ext>
            </a:extLst>
          </p:cNvPr>
          <p:cNvSpPr>
            <a:spLocks noGrp="1"/>
          </p:cNvSpPr>
          <p:nvPr>
            <p:ph idx="1"/>
          </p:nvPr>
        </p:nvSpPr>
        <p:spPr>
          <a:xfrm>
            <a:off x="698589" y="2059934"/>
            <a:ext cx="5397411" cy="3655070"/>
          </a:xfrm>
        </p:spPr>
        <p:txBody>
          <a:bodyPr>
            <a:normAutofit fontScale="85000" lnSpcReduction="10000"/>
          </a:bodyPr>
          <a:lstStyle/>
          <a:p>
            <a:pPr algn="l" rtl="0">
              <a:lnSpc>
                <a:spcPct val="120000"/>
              </a:lnSpc>
            </a:pPr>
            <a:r>
              <a:rPr lang="en-gb" b="0" i="0" u="none" baseline="0" dirty="0"/>
              <a:t>Expresses the shared development goals of actors promoting and enabling economic activity in the city region until 2030.</a:t>
            </a:r>
          </a:p>
          <a:p>
            <a:pPr algn="l" rtl="0">
              <a:lnSpc>
                <a:spcPct val="120000"/>
              </a:lnSpc>
            </a:pPr>
            <a:r>
              <a:rPr lang="en-gb" b="0" i="0" u="none" baseline="0" dirty="0"/>
              <a:t>A target state that appeals to a wide range of business operators and the entire region</a:t>
            </a:r>
          </a:p>
          <a:p>
            <a:pPr algn="l" rtl="0">
              <a:lnSpc>
                <a:spcPct val="120000"/>
              </a:lnSpc>
            </a:pPr>
            <a:r>
              <a:rPr lang="en-gb" b="0" i="0" u="none" baseline="0" dirty="0"/>
              <a:t>Vibrant renewal places continuous development support and strengthening renewal capabilities alongside innovation and technology focus.</a:t>
            </a:r>
          </a:p>
          <a:p>
            <a:pPr algn="l" rtl="0">
              <a:lnSpc>
                <a:spcPct val="120000"/>
              </a:lnSpc>
            </a:pPr>
            <a:r>
              <a:rPr lang="en-gb" b="0" i="0" u="none" baseline="0" dirty="0"/>
              <a:t>Alongside strong technological leaders, extensive renewal is needed and it should be achieved in small steps</a:t>
            </a:r>
          </a:p>
          <a:p>
            <a:pPr algn="l" rtl="0">
              <a:lnSpc>
                <a:spcPct val="120000"/>
              </a:lnSpc>
            </a:pPr>
            <a:r>
              <a:rPr lang="en-gb" b="0" i="0" u="none" baseline="0" dirty="0"/>
              <a:t>Intelligent growth is also responsible growth, not just accelerated growth.</a:t>
            </a:r>
          </a:p>
          <a:p>
            <a:endParaRPr lang="en-gb" dirty="0"/>
          </a:p>
        </p:txBody>
      </p:sp>
      <p:sp>
        <p:nvSpPr>
          <p:cNvPr id="4" name="Dian numeron paikkamerkki 3">
            <a:extLst>
              <a:ext uri="{FF2B5EF4-FFF2-40B4-BE49-F238E27FC236}">
                <a16:creationId xmlns:a16="http://schemas.microsoft.com/office/drawing/2014/main" id="{59EBD33B-2821-336E-210C-50D409CEC72F}"/>
              </a:ext>
            </a:extLst>
          </p:cNvPr>
          <p:cNvSpPr>
            <a:spLocks noGrp="1"/>
          </p:cNvSpPr>
          <p:nvPr>
            <p:ph type="sldNum" sz="quarter" idx="12"/>
          </p:nvPr>
        </p:nvSpPr>
        <p:spPr/>
        <p:txBody>
          <a:bodyPr/>
          <a:lstStyle/>
          <a:p>
            <a:pPr algn="r" rtl="0"/>
            <a:fld id="{FE60D538-0EB9-45C6-BE74-BCF7B37C5DA3}" type="slidenum">
              <a:rPr/>
              <a:t>6</a:t>
            </a:fld>
            <a:endParaRPr lang="en-gb" dirty="0"/>
          </a:p>
        </p:txBody>
      </p:sp>
      <p:grpSp>
        <p:nvGrpSpPr>
          <p:cNvPr id="3" name="Ryhmä 2">
            <a:extLst>
              <a:ext uri="{FF2B5EF4-FFF2-40B4-BE49-F238E27FC236}">
                <a16:creationId xmlns:a16="http://schemas.microsoft.com/office/drawing/2014/main" id="{A7899A1C-73B6-BB47-A366-D853E6FF1153}"/>
              </a:ext>
            </a:extLst>
          </p:cNvPr>
          <p:cNvGrpSpPr/>
          <p:nvPr/>
        </p:nvGrpSpPr>
        <p:grpSpPr>
          <a:xfrm>
            <a:off x="6582024" y="4839706"/>
            <a:ext cx="4841255" cy="1117331"/>
            <a:chOff x="6582024" y="4900222"/>
            <a:chExt cx="4841255" cy="1117331"/>
          </a:xfrm>
        </p:grpSpPr>
        <p:sp>
          <p:nvSpPr>
            <p:cNvPr id="2" name="Puhekupla: Suorakulmio, kulmat pyöristettu 1">
              <a:extLst>
                <a:ext uri="{FF2B5EF4-FFF2-40B4-BE49-F238E27FC236}">
                  <a16:creationId xmlns:a16="http://schemas.microsoft.com/office/drawing/2014/main" id="{AA494379-3F5C-4EE1-3626-36BAA6733CD4}"/>
                </a:ext>
              </a:extLst>
            </p:cNvPr>
            <p:cNvSpPr/>
            <p:nvPr/>
          </p:nvSpPr>
          <p:spPr>
            <a:xfrm>
              <a:off x="6582024" y="4900222"/>
              <a:ext cx="4841255" cy="1117331"/>
            </a:xfrm>
            <a:prstGeom prst="wedgeRoundRectCallout">
              <a:avLst>
                <a:gd name="adj1" fmla="val -6883"/>
                <a:gd name="adj2" fmla="val 69405"/>
                <a:gd name="adj3" fmla="val 16667"/>
              </a:avLst>
            </a:prstGeom>
            <a:solidFill>
              <a:srgbClr val="E8F7F3"/>
            </a:solidFill>
            <a:ln w="38100" cap="rnd">
              <a:solidFill>
                <a:srgbClr val="397368"/>
              </a:solidFill>
              <a:round/>
              <a:extLst>
                <a:ext uri="{C807C97D-BFC1-408E-A445-0C87EB9F89A2}">
                  <ask:lineSketchStyleProps xmlns:ask="http://schemas.microsoft.com/office/drawing/2018/sketchyshapes" sd="1219033472">
                    <a:custGeom>
                      <a:avLst/>
                      <a:gdLst>
                        <a:gd name="connsiteX0" fmla="*/ 0 w 2632022"/>
                        <a:gd name="connsiteY0" fmla="*/ 150012 h 900054"/>
                        <a:gd name="connsiteX1" fmla="*/ 150012 w 2632022"/>
                        <a:gd name="connsiteY1" fmla="*/ 0 h 900054"/>
                        <a:gd name="connsiteX2" fmla="*/ 438670 w 2632022"/>
                        <a:gd name="connsiteY2" fmla="*/ 0 h 900054"/>
                        <a:gd name="connsiteX3" fmla="*/ 438670 w 2632022"/>
                        <a:gd name="connsiteY3" fmla="*/ 0 h 900054"/>
                        <a:gd name="connsiteX4" fmla="*/ 1096676 w 2632022"/>
                        <a:gd name="connsiteY4" fmla="*/ 0 h 900054"/>
                        <a:gd name="connsiteX5" fmla="*/ 2482010 w 2632022"/>
                        <a:gd name="connsiteY5" fmla="*/ 0 h 900054"/>
                        <a:gd name="connsiteX6" fmla="*/ 2632022 w 2632022"/>
                        <a:gd name="connsiteY6" fmla="*/ 150012 h 900054"/>
                        <a:gd name="connsiteX7" fmla="*/ 2632022 w 2632022"/>
                        <a:gd name="connsiteY7" fmla="*/ 525032 h 900054"/>
                        <a:gd name="connsiteX8" fmla="*/ 2632022 w 2632022"/>
                        <a:gd name="connsiteY8" fmla="*/ 525032 h 900054"/>
                        <a:gd name="connsiteX9" fmla="*/ 2632022 w 2632022"/>
                        <a:gd name="connsiteY9" fmla="*/ 750045 h 900054"/>
                        <a:gd name="connsiteX10" fmla="*/ 2632022 w 2632022"/>
                        <a:gd name="connsiteY10" fmla="*/ 750042 h 900054"/>
                        <a:gd name="connsiteX11" fmla="*/ 2482010 w 2632022"/>
                        <a:gd name="connsiteY11" fmla="*/ 900054 h 900054"/>
                        <a:gd name="connsiteX12" fmla="*/ 1096676 w 2632022"/>
                        <a:gd name="connsiteY12" fmla="*/ 900054 h 900054"/>
                        <a:gd name="connsiteX13" fmla="*/ 1018829 w 2632022"/>
                        <a:gd name="connsiteY13" fmla="*/ 1089839 h 900054"/>
                        <a:gd name="connsiteX14" fmla="*/ 438670 w 2632022"/>
                        <a:gd name="connsiteY14" fmla="*/ 900054 h 900054"/>
                        <a:gd name="connsiteX15" fmla="*/ 150012 w 2632022"/>
                        <a:gd name="connsiteY15" fmla="*/ 900054 h 900054"/>
                        <a:gd name="connsiteX16" fmla="*/ 0 w 2632022"/>
                        <a:gd name="connsiteY16" fmla="*/ 750042 h 900054"/>
                        <a:gd name="connsiteX17" fmla="*/ 0 w 2632022"/>
                        <a:gd name="connsiteY17" fmla="*/ 750045 h 900054"/>
                        <a:gd name="connsiteX18" fmla="*/ 0 w 2632022"/>
                        <a:gd name="connsiteY18" fmla="*/ 525032 h 900054"/>
                        <a:gd name="connsiteX19" fmla="*/ 0 w 2632022"/>
                        <a:gd name="connsiteY19" fmla="*/ 525032 h 900054"/>
                        <a:gd name="connsiteX20" fmla="*/ 0 w 2632022"/>
                        <a:gd name="connsiteY20" fmla="*/ 150012 h 90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2022" h="900054" fill="none" extrusionOk="0">
                          <a:moveTo>
                            <a:pt x="0" y="150012"/>
                          </a:moveTo>
                          <a:cubicBezTo>
                            <a:pt x="-6081" y="78036"/>
                            <a:pt x="71126" y="2945"/>
                            <a:pt x="150012" y="0"/>
                          </a:cubicBezTo>
                          <a:cubicBezTo>
                            <a:pt x="214986" y="4270"/>
                            <a:pt x="329027" y="4162"/>
                            <a:pt x="438670" y="0"/>
                          </a:cubicBezTo>
                          <a:lnTo>
                            <a:pt x="438670" y="0"/>
                          </a:lnTo>
                          <a:cubicBezTo>
                            <a:pt x="742379" y="37515"/>
                            <a:pt x="779502" y="-24734"/>
                            <a:pt x="1096676" y="0"/>
                          </a:cubicBezTo>
                          <a:cubicBezTo>
                            <a:pt x="1242029" y="46999"/>
                            <a:pt x="2252374" y="63694"/>
                            <a:pt x="2482010" y="0"/>
                          </a:cubicBezTo>
                          <a:cubicBezTo>
                            <a:pt x="2566630" y="-10130"/>
                            <a:pt x="2616295" y="66273"/>
                            <a:pt x="2632022" y="150012"/>
                          </a:cubicBezTo>
                          <a:cubicBezTo>
                            <a:pt x="2629773" y="270887"/>
                            <a:pt x="2647800" y="398512"/>
                            <a:pt x="2632022" y="525032"/>
                          </a:cubicBezTo>
                          <a:lnTo>
                            <a:pt x="2632022" y="525032"/>
                          </a:lnTo>
                          <a:cubicBezTo>
                            <a:pt x="2630950" y="588297"/>
                            <a:pt x="2647928" y="646034"/>
                            <a:pt x="2632022" y="750045"/>
                          </a:cubicBezTo>
                          <a:lnTo>
                            <a:pt x="2632022" y="750042"/>
                          </a:lnTo>
                          <a:cubicBezTo>
                            <a:pt x="2634583" y="833693"/>
                            <a:pt x="2564195" y="886267"/>
                            <a:pt x="2482010" y="900054"/>
                          </a:cubicBezTo>
                          <a:cubicBezTo>
                            <a:pt x="2237352" y="936884"/>
                            <a:pt x="1295969" y="955512"/>
                            <a:pt x="1096676" y="900054"/>
                          </a:cubicBezTo>
                          <a:cubicBezTo>
                            <a:pt x="1086326" y="950568"/>
                            <a:pt x="1063166" y="998605"/>
                            <a:pt x="1018829" y="1089839"/>
                          </a:cubicBezTo>
                          <a:cubicBezTo>
                            <a:pt x="856525" y="1015453"/>
                            <a:pt x="595669" y="1005080"/>
                            <a:pt x="438670" y="900054"/>
                          </a:cubicBezTo>
                          <a:cubicBezTo>
                            <a:pt x="319852" y="888223"/>
                            <a:pt x="190882" y="878303"/>
                            <a:pt x="150012" y="900054"/>
                          </a:cubicBezTo>
                          <a:cubicBezTo>
                            <a:pt x="65622" y="900918"/>
                            <a:pt x="3157" y="841445"/>
                            <a:pt x="0" y="750042"/>
                          </a:cubicBezTo>
                          <a:lnTo>
                            <a:pt x="0" y="750045"/>
                          </a:lnTo>
                          <a:cubicBezTo>
                            <a:pt x="-10654" y="677430"/>
                            <a:pt x="14327" y="586480"/>
                            <a:pt x="0" y="525032"/>
                          </a:cubicBezTo>
                          <a:lnTo>
                            <a:pt x="0" y="525032"/>
                          </a:lnTo>
                          <a:cubicBezTo>
                            <a:pt x="32466" y="403348"/>
                            <a:pt x="10323" y="319200"/>
                            <a:pt x="0" y="150012"/>
                          </a:cubicBezTo>
                          <a:close/>
                        </a:path>
                        <a:path w="2632022" h="900054" stroke="0" extrusionOk="0">
                          <a:moveTo>
                            <a:pt x="0" y="150012"/>
                          </a:moveTo>
                          <a:cubicBezTo>
                            <a:pt x="-11404" y="60129"/>
                            <a:pt x="66057" y="415"/>
                            <a:pt x="150012" y="0"/>
                          </a:cubicBezTo>
                          <a:cubicBezTo>
                            <a:pt x="291222" y="6352"/>
                            <a:pt x="374796" y="3521"/>
                            <a:pt x="438670" y="0"/>
                          </a:cubicBezTo>
                          <a:lnTo>
                            <a:pt x="438670" y="0"/>
                          </a:lnTo>
                          <a:cubicBezTo>
                            <a:pt x="718680" y="42103"/>
                            <a:pt x="930641" y="31459"/>
                            <a:pt x="1096676" y="0"/>
                          </a:cubicBezTo>
                          <a:cubicBezTo>
                            <a:pt x="1709596" y="92008"/>
                            <a:pt x="2075822" y="123149"/>
                            <a:pt x="2482010" y="0"/>
                          </a:cubicBezTo>
                          <a:cubicBezTo>
                            <a:pt x="2572658" y="925"/>
                            <a:pt x="2638054" y="54749"/>
                            <a:pt x="2632022" y="150012"/>
                          </a:cubicBezTo>
                          <a:cubicBezTo>
                            <a:pt x="2660668" y="239580"/>
                            <a:pt x="2665624" y="438988"/>
                            <a:pt x="2632022" y="525032"/>
                          </a:cubicBezTo>
                          <a:lnTo>
                            <a:pt x="2632022" y="525032"/>
                          </a:lnTo>
                          <a:cubicBezTo>
                            <a:pt x="2636195" y="627864"/>
                            <a:pt x="2622731" y="669364"/>
                            <a:pt x="2632022" y="750045"/>
                          </a:cubicBezTo>
                          <a:lnTo>
                            <a:pt x="2632022" y="750042"/>
                          </a:lnTo>
                          <a:cubicBezTo>
                            <a:pt x="2636363" y="835321"/>
                            <a:pt x="2577172" y="903014"/>
                            <a:pt x="2482010" y="900054"/>
                          </a:cubicBezTo>
                          <a:cubicBezTo>
                            <a:pt x="1950146" y="816807"/>
                            <a:pt x="1490131" y="814080"/>
                            <a:pt x="1096676" y="900054"/>
                          </a:cubicBezTo>
                          <a:cubicBezTo>
                            <a:pt x="1078163" y="975147"/>
                            <a:pt x="1035107" y="1058451"/>
                            <a:pt x="1018829" y="1089839"/>
                          </a:cubicBezTo>
                          <a:cubicBezTo>
                            <a:pt x="895832" y="1062704"/>
                            <a:pt x="582355" y="1000334"/>
                            <a:pt x="438670" y="900054"/>
                          </a:cubicBezTo>
                          <a:cubicBezTo>
                            <a:pt x="340279" y="891816"/>
                            <a:pt x="216053" y="894186"/>
                            <a:pt x="150012" y="900054"/>
                          </a:cubicBezTo>
                          <a:cubicBezTo>
                            <a:pt x="53479" y="902301"/>
                            <a:pt x="-4633" y="829694"/>
                            <a:pt x="0" y="750042"/>
                          </a:cubicBezTo>
                          <a:lnTo>
                            <a:pt x="0" y="750045"/>
                          </a:lnTo>
                          <a:cubicBezTo>
                            <a:pt x="5519" y="652594"/>
                            <a:pt x="19686" y="599364"/>
                            <a:pt x="0" y="525032"/>
                          </a:cubicBezTo>
                          <a:lnTo>
                            <a:pt x="0" y="525032"/>
                          </a:lnTo>
                          <a:cubicBezTo>
                            <a:pt x="1813" y="481438"/>
                            <a:pt x="13599" y="267231"/>
                            <a:pt x="0" y="150012"/>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1" name="Tekstiruutu 10">
              <a:extLst>
                <a:ext uri="{FF2B5EF4-FFF2-40B4-BE49-F238E27FC236}">
                  <a16:creationId xmlns:a16="http://schemas.microsoft.com/office/drawing/2014/main" id="{AFA6476A-FD9F-15E4-7E5C-047AD7DCA333}"/>
                </a:ext>
              </a:extLst>
            </p:cNvPr>
            <p:cNvSpPr txBox="1"/>
            <p:nvPr/>
          </p:nvSpPr>
          <p:spPr>
            <a:xfrm>
              <a:off x="6696639" y="5038342"/>
              <a:ext cx="4450975" cy="861774"/>
            </a:xfrm>
            <a:prstGeom prst="rect">
              <a:avLst/>
            </a:prstGeom>
            <a:noFill/>
          </p:spPr>
          <p:txBody>
            <a:bodyPr wrap="square" rtlCol="0">
              <a:spAutoFit/>
            </a:bodyPr>
            <a:lstStyle/>
            <a:p>
              <a:pPr algn="l" rtl="0"/>
              <a:r>
                <a:rPr lang="en-gb" sz="1000" b="0" i="1" u="none" baseline="0" dirty="0">
                  <a:latin typeface="Montserrat" pitchFamily="2" charset="0"/>
                  <a:ea typeface="Montserrat" pitchFamily="2" charset="0"/>
                  <a:cs typeface="Montserrat" pitchFamily="2" charset="0"/>
                  <a:sym typeface="Montserrat" pitchFamily="2" charset="0"/>
                </a:rPr>
                <a:t>“In Finland, Tampere is the best place to be and live. How can we maintain it so that we at least do not lose that drive? Recognize areas of success and be bold in your investments. It pays off when you have the mentality of success. It requires courage.” </a:t>
              </a:r>
            </a:p>
          </p:txBody>
        </p:sp>
      </p:grpSp>
    </p:spTree>
    <p:extLst>
      <p:ext uri="{BB962C8B-B14F-4D97-AF65-F5344CB8AC3E}">
        <p14:creationId xmlns:p14="http://schemas.microsoft.com/office/powerpoint/2010/main" val="3839867138"/>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96E44FB7-EE29-1482-FF04-D4F3488FB5A4}"/>
              </a:ext>
            </a:extLst>
          </p:cNvPr>
          <p:cNvSpPr>
            <a:spLocks noGrp="1"/>
          </p:cNvSpPr>
          <p:nvPr>
            <p:ph type="title"/>
          </p:nvPr>
        </p:nvSpPr>
        <p:spPr>
          <a:xfrm>
            <a:off x="683812" y="232621"/>
            <a:ext cx="10515600" cy="985693"/>
          </a:xfrm>
        </p:spPr>
        <p:txBody>
          <a:bodyPr>
            <a:normAutofit/>
          </a:bodyPr>
          <a:lstStyle/>
          <a:p>
            <a:pPr algn="ctr" rtl="0"/>
            <a:r>
              <a:rPr lang="en-gb" sz="3600" b="0" i="0" u="none" baseline="0" dirty="0"/>
              <a:t>Strategy map</a:t>
            </a:r>
          </a:p>
        </p:txBody>
      </p:sp>
      <p:sp>
        <p:nvSpPr>
          <p:cNvPr id="4" name="Dian numeron paikkamerkki 3">
            <a:extLst>
              <a:ext uri="{FF2B5EF4-FFF2-40B4-BE49-F238E27FC236}">
                <a16:creationId xmlns:a16="http://schemas.microsoft.com/office/drawing/2014/main" id="{CEB83990-7800-9BA2-2885-AE5C99914341}"/>
              </a:ext>
            </a:extLst>
          </p:cNvPr>
          <p:cNvSpPr>
            <a:spLocks noGrp="1"/>
          </p:cNvSpPr>
          <p:nvPr>
            <p:ph type="sldNum" sz="quarter" idx="12"/>
          </p:nvPr>
        </p:nvSpPr>
        <p:spPr/>
        <p:txBody>
          <a:bodyPr/>
          <a:lstStyle/>
          <a:p>
            <a:pPr algn="r" rtl="0"/>
            <a:fld id="{FE60D538-0EB9-45C6-BE74-BCF7B37C5DA3}" type="slidenum">
              <a:rPr/>
              <a:t>7</a:t>
            </a:fld>
            <a:endParaRPr lang="en-gb" dirty="0"/>
          </a:p>
        </p:txBody>
      </p:sp>
      <p:pic>
        <p:nvPicPr>
          <p:cNvPr id="3" name="Kuva 2" descr="Kuva, joka sisältää kohteen teksti, kuvakaappaus, Fontti, numero&#10;&#10;Tekoälyllä luotu sisältö voi olla virheellistä.">
            <a:extLst>
              <a:ext uri="{FF2B5EF4-FFF2-40B4-BE49-F238E27FC236}">
                <a16:creationId xmlns:a16="http://schemas.microsoft.com/office/drawing/2014/main" id="{CCDDBF7A-8E65-B89B-CE76-37AF529FC4F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17078" y="1098660"/>
            <a:ext cx="8706032" cy="5358627"/>
          </a:xfrm>
          <a:prstGeom prst="rect">
            <a:avLst/>
          </a:prstGeom>
        </p:spPr>
      </p:pic>
    </p:spTree>
    <p:extLst>
      <p:ext uri="{BB962C8B-B14F-4D97-AF65-F5344CB8AC3E}">
        <p14:creationId xmlns:p14="http://schemas.microsoft.com/office/powerpoint/2010/main" val="1263435715"/>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D89BC-AAFB-B16D-D259-3AC91007849A}"/>
            </a:ext>
          </a:extLst>
        </p:cNvPr>
        <p:cNvGrpSpPr/>
        <p:nvPr/>
      </p:nvGrpSpPr>
      <p:grpSpPr>
        <a:xfrm>
          <a:off x="0" y="0"/>
          <a:ext cx="0" cy="0"/>
          <a:chOff x="0" y="0"/>
          <a:chExt cx="0" cy="0"/>
        </a:xfrm>
      </p:grpSpPr>
      <p:pic>
        <p:nvPicPr>
          <p:cNvPr id="7" name="Kuva 6" descr="Kuva, joka sisältää kohteen teksti, Fontti, diagrammi, kuvitus&#10;&#10;Tekoälyllä luotu sisältö voi olla virheellistä.">
            <a:extLst>
              <a:ext uri="{FF2B5EF4-FFF2-40B4-BE49-F238E27FC236}">
                <a16:creationId xmlns:a16="http://schemas.microsoft.com/office/drawing/2014/main" id="{688A14C6-0C2C-9015-78FA-09DBE41B526D}"/>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345318" y="1786540"/>
            <a:ext cx="5537095" cy="2732648"/>
          </a:xfrm>
          <a:prstGeom prst="rect">
            <a:avLst/>
          </a:prstGeom>
        </p:spPr>
      </p:pic>
      <p:sp>
        <p:nvSpPr>
          <p:cNvPr id="4" name="Otsikko 3">
            <a:extLst>
              <a:ext uri="{FF2B5EF4-FFF2-40B4-BE49-F238E27FC236}">
                <a16:creationId xmlns:a16="http://schemas.microsoft.com/office/drawing/2014/main" id="{101BE5FC-BE89-F405-54F4-30845546417E}"/>
              </a:ext>
            </a:extLst>
          </p:cNvPr>
          <p:cNvSpPr>
            <a:spLocks noGrp="1"/>
          </p:cNvSpPr>
          <p:nvPr>
            <p:ph type="title"/>
          </p:nvPr>
        </p:nvSpPr>
        <p:spPr/>
        <p:txBody>
          <a:bodyPr>
            <a:normAutofit/>
          </a:bodyPr>
          <a:lstStyle/>
          <a:p>
            <a:pPr algn="l" rtl="0"/>
            <a:r>
              <a:rPr lang="en-gb" sz="4000" b="0" i="0" u="none" baseline="0" dirty="0"/>
              <a:t>We boost success</a:t>
            </a:r>
          </a:p>
        </p:txBody>
      </p:sp>
      <p:sp>
        <p:nvSpPr>
          <p:cNvPr id="5" name="Sisällön paikkamerkki 4">
            <a:extLst>
              <a:ext uri="{FF2B5EF4-FFF2-40B4-BE49-F238E27FC236}">
                <a16:creationId xmlns:a16="http://schemas.microsoft.com/office/drawing/2014/main" id="{AD73F595-348D-F0E5-B19F-5269029584C0}"/>
              </a:ext>
            </a:extLst>
          </p:cNvPr>
          <p:cNvSpPr>
            <a:spLocks noGrp="1"/>
          </p:cNvSpPr>
          <p:nvPr>
            <p:ph idx="1"/>
          </p:nvPr>
        </p:nvSpPr>
        <p:spPr/>
        <p:txBody>
          <a:bodyPr>
            <a:normAutofit fontScale="92500" lnSpcReduction="10000"/>
          </a:bodyPr>
          <a:lstStyle/>
          <a:p>
            <a:pPr algn="l" rtl="0">
              <a:lnSpc>
                <a:spcPct val="120000"/>
              </a:lnSpc>
            </a:pPr>
            <a:r>
              <a:rPr lang="en-gb" b="0" i="0" u="none" baseline="0" dirty="0"/>
              <a:t>The goal is to attract and take advantage of new opportunities while supporting current success and growth. </a:t>
            </a:r>
          </a:p>
          <a:p>
            <a:pPr algn="l" rtl="0">
              <a:lnSpc>
                <a:spcPct val="120000"/>
              </a:lnSpc>
            </a:pPr>
            <a:r>
              <a:rPr lang="en-gb" b="0" i="0" u="none" baseline="0" dirty="0"/>
              <a:t>The focus is both on accelerating the success of companies already operating in the region and on attracting new growth drivers and companies to the region.</a:t>
            </a:r>
          </a:p>
          <a:p>
            <a:pPr algn="l" rtl="0">
              <a:lnSpc>
                <a:spcPct val="120000"/>
              </a:lnSpc>
            </a:pPr>
            <a:r>
              <a:rPr lang="en-gb" b="0" i="0" u="none" baseline="0" dirty="0"/>
              <a:t>Concrete development focal points include, for example,</a:t>
            </a:r>
          </a:p>
          <a:p>
            <a:pPr lvl="1" algn="l" rtl="0">
              <a:lnSpc>
                <a:spcPct val="120000"/>
              </a:lnSpc>
            </a:pPr>
            <a:r>
              <a:rPr lang="en-gb" b="0" i="0" u="none" baseline="0" dirty="0"/>
              <a:t>developing areas of strength and ecosystems to the next level </a:t>
            </a:r>
          </a:p>
          <a:p>
            <a:pPr lvl="1" algn="l" rtl="0">
              <a:lnSpc>
                <a:spcPct val="120000"/>
              </a:lnSpc>
            </a:pPr>
            <a:r>
              <a:rPr lang="en-gb" b="0" i="0" u="none" baseline="0" dirty="0"/>
              <a:t>promoting the use of testing and development platforms </a:t>
            </a:r>
          </a:p>
          <a:p>
            <a:pPr lvl="1" algn="l" rtl="0">
              <a:lnSpc>
                <a:spcPct val="120000"/>
              </a:lnSpc>
            </a:pPr>
            <a:r>
              <a:rPr lang="en-gb" b="0" i="0" u="none" baseline="0" dirty="0"/>
              <a:t>supporting the commercialization of innovations.</a:t>
            </a:r>
          </a:p>
        </p:txBody>
      </p:sp>
      <p:sp>
        <p:nvSpPr>
          <p:cNvPr id="3" name="Dian numeron paikkamerkki 2">
            <a:extLst>
              <a:ext uri="{FF2B5EF4-FFF2-40B4-BE49-F238E27FC236}">
                <a16:creationId xmlns:a16="http://schemas.microsoft.com/office/drawing/2014/main" id="{906ED2A3-9178-F8EE-07B3-46661193796C}"/>
              </a:ext>
            </a:extLst>
          </p:cNvPr>
          <p:cNvSpPr>
            <a:spLocks noGrp="1"/>
          </p:cNvSpPr>
          <p:nvPr>
            <p:ph type="sldNum" sz="quarter" idx="12"/>
          </p:nvPr>
        </p:nvSpPr>
        <p:spPr/>
        <p:txBody>
          <a:bodyPr/>
          <a:lstStyle/>
          <a:p>
            <a:pPr algn="r" rtl="0"/>
            <a:fld id="{FE60D538-0EB9-45C6-BE74-BCF7B37C5DA3}" type="slidenum">
              <a:rPr/>
              <a:t>8</a:t>
            </a:fld>
            <a:endParaRPr lang="en-gb" dirty="0"/>
          </a:p>
        </p:txBody>
      </p:sp>
      <p:grpSp>
        <p:nvGrpSpPr>
          <p:cNvPr id="8" name="Ryhmä 7">
            <a:extLst>
              <a:ext uri="{FF2B5EF4-FFF2-40B4-BE49-F238E27FC236}">
                <a16:creationId xmlns:a16="http://schemas.microsoft.com/office/drawing/2014/main" id="{807F1798-F4A6-783E-43D5-ABE3205FBC79}"/>
              </a:ext>
            </a:extLst>
          </p:cNvPr>
          <p:cNvGrpSpPr/>
          <p:nvPr/>
        </p:nvGrpSpPr>
        <p:grpSpPr>
          <a:xfrm>
            <a:off x="715696" y="4465888"/>
            <a:ext cx="4738506" cy="1117102"/>
            <a:chOff x="6582024" y="4900222"/>
            <a:chExt cx="4841255" cy="1117331"/>
          </a:xfrm>
        </p:grpSpPr>
        <p:sp>
          <p:nvSpPr>
            <p:cNvPr id="9" name="Puhekupla: Suorakulmio, kulmat pyöristettu 8">
              <a:extLst>
                <a:ext uri="{FF2B5EF4-FFF2-40B4-BE49-F238E27FC236}">
                  <a16:creationId xmlns:a16="http://schemas.microsoft.com/office/drawing/2014/main" id="{10EE37F5-FC83-0472-C269-4895FBBAF01A}"/>
                </a:ext>
              </a:extLst>
            </p:cNvPr>
            <p:cNvSpPr/>
            <p:nvPr/>
          </p:nvSpPr>
          <p:spPr>
            <a:xfrm>
              <a:off x="6582024" y="4900222"/>
              <a:ext cx="4841255" cy="1117331"/>
            </a:xfrm>
            <a:prstGeom prst="wedgeRoundRectCallout">
              <a:avLst>
                <a:gd name="adj1" fmla="val -35329"/>
                <a:gd name="adj2" fmla="val 68904"/>
                <a:gd name="adj3" fmla="val 16667"/>
              </a:avLst>
            </a:prstGeom>
            <a:solidFill>
              <a:srgbClr val="E8F7F3"/>
            </a:solidFill>
            <a:ln w="38100" cap="rnd">
              <a:solidFill>
                <a:srgbClr val="397368"/>
              </a:solidFill>
              <a:round/>
              <a:extLst>
                <a:ext uri="{C807C97D-BFC1-408E-A445-0C87EB9F89A2}">
                  <ask:lineSketchStyleProps xmlns:ask="http://schemas.microsoft.com/office/drawing/2018/sketchyshapes" sd="1219033472">
                    <a:custGeom>
                      <a:avLst/>
                      <a:gdLst>
                        <a:gd name="connsiteX0" fmla="*/ 0 w 2632022"/>
                        <a:gd name="connsiteY0" fmla="*/ 150012 h 900054"/>
                        <a:gd name="connsiteX1" fmla="*/ 150012 w 2632022"/>
                        <a:gd name="connsiteY1" fmla="*/ 0 h 900054"/>
                        <a:gd name="connsiteX2" fmla="*/ 438670 w 2632022"/>
                        <a:gd name="connsiteY2" fmla="*/ 0 h 900054"/>
                        <a:gd name="connsiteX3" fmla="*/ 438670 w 2632022"/>
                        <a:gd name="connsiteY3" fmla="*/ 0 h 900054"/>
                        <a:gd name="connsiteX4" fmla="*/ 1096676 w 2632022"/>
                        <a:gd name="connsiteY4" fmla="*/ 0 h 900054"/>
                        <a:gd name="connsiteX5" fmla="*/ 2482010 w 2632022"/>
                        <a:gd name="connsiteY5" fmla="*/ 0 h 900054"/>
                        <a:gd name="connsiteX6" fmla="*/ 2632022 w 2632022"/>
                        <a:gd name="connsiteY6" fmla="*/ 150012 h 900054"/>
                        <a:gd name="connsiteX7" fmla="*/ 2632022 w 2632022"/>
                        <a:gd name="connsiteY7" fmla="*/ 525032 h 900054"/>
                        <a:gd name="connsiteX8" fmla="*/ 2632022 w 2632022"/>
                        <a:gd name="connsiteY8" fmla="*/ 525032 h 900054"/>
                        <a:gd name="connsiteX9" fmla="*/ 2632022 w 2632022"/>
                        <a:gd name="connsiteY9" fmla="*/ 750045 h 900054"/>
                        <a:gd name="connsiteX10" fmla="*/ 2632022 w 2632022"/>
                        <a:gd name="connsiteY10" fmla="*/ 750042 h 900054"/>
                        <a:gd name="connsiteX11" fmla="*/ 2482010 w 2632022"/>
                        <a:gd name="connsiteY11" fmla="*/ 900054 h 900054"/>
                        <a:gd name="connsiteX12" fmla="*/ 1096676 w 2632022"/>
                        <a:gd name="connsiteY12" fmla="*/ 900054 h 900054"/>
                        <a:gd name="connsiteX13" fmla="*/ 1018829 w 2632022"/>
                        <a:gd name="connsiteY13" fmla="*/ 1089839 h 900054"/>
                        <a:gd name="connsiteX14" fmla="*/ 438670 w 2632022"/>
                        <a:gd name="connsiteY14" fmla="*/ 900054 h 900054"/>
                        <a:gd name="connsiteX15" fmla="*/ 150012 w 2632022"/>
                        <a:gd name="connsiteY15" fmla="*/ 900054 h 900054"/>
                        <a:gd name="connsiteX16" fmla="*/ 0 w 2632022"/>
                        <a:gd name="connsiteY16" fmla="*/ 750042 h 900054"/>
                        <a:gd name="connsiteX17" fmla="*/ 0 w 2632022"/>
                        <a:gd name="connsiteY17" fmla="*/ 750045 h 900054"/>
                        <a:gd name="connsiteX18" fmla="*/ 0 w 2632022"/>
                        <a:gd name="connsiteY18" fmla="*/ 525032 h 900054"/>
                        <a:gd name="connsiteX19" fmla="*/ 0 w 2632022"/>
                        <a:gd name="connsiteY19" fmla="*/ 525032 h 900054"/>
                        <a:gd name="connsiteX20" fmla="*/ 0 w 2632022"/>
                        <a:gd name="connsiteY20" fmla="*/ 150012 h 90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2022" h="900054" fill="none" extrusionOk="0">
                          <a:moveTo>
                            <a:pt x="0" y="150012"/>
                          </a:moveTo>
                          <a:cubicBezTo>
                            <a:pt x="-6081" y="78036"/>
                            <a:pt x="71126" y="2945"/>
                            <a:pt x="150012" y="0"/>
                          </a:cubicBezTo>
                          <a:cubicBezTo>
                            <a:pt x="214986" y="4270"/>
                            <a:pt x="329027" y="4162"/>
                            <a:pt x="438670" y="0"/>
                          </a:cubicBezTo>
                          <a:lnTo>
                            <a:pt x="438670" y="0"/>
                          </a:lnTo>
                          <a:cubicBezTo>
                            <a:pt x="742379" y="37515"/>
                            <a:pt x="779502" y="-24734"/>
                            <a:pt x="1096676" y="0"/>
                          </a:cubicBezTo>
                          <a:cubicBezTo>
                            <a:pt x="1242029" y="46999"/>
                            <a:pt x="2252374" y="63694"/>
                            <a:pt x="2482010" y="0"/>
                          </a:cubicBezTo>
                          <a:cubicBezTo>
                            <a:pt x="2566630" y="-10130"/>
                            <a:pt x="2616295" y="66273"/>
                            <a:pt x="2632022" y="150012"/>
                          </a:cubicBezTo>
                          <a:cubicBezTo>
                            <a:pt x="2629773" y="270887"/>
                            <a:pt x="2647800" y="398512"/>
                            <a:pt x="2632022" y="525032"/>
                          </a:cubicBezTo>
                          <a:lnTo>
                            <a:pt x="2632022" y="525032"/>
                          </a:lnTo>
                          <a:cubicBezTo>
                            <a:pt x="2630950" y="588297"/>
                            <a:pt x="2647928" y="646034"/>
                            <a:pt x="2632022" y="750045"/>
                          </a:cubicBezTo>
                          <a:lnTo>
                            <a:pt x="2632022" y="750042"/>
                          </a:lnTo>
                          <a:cubicBezTo>
                            <a:pt x="2634583" y="833693"/>
                            <a:pt x="2564195" y="886267"/>
                            <a:pt x="2482010" y="900054"/>
                          </a:cubicBezTo>
                          <a:cubicBezTo>
                            <a:pt x="2237352" y="936884"/>
                            <a:pt x="1295969" y="955512"/>
                            <a:pt x="1096676" y="900054"/>
                          </a:cubicBezTo>
                          <a:cubicBezTo>
                            <a:pt x="1086326" y="950568"/>
                            <a:pt x="1063166" y="998605"/>
                            <a:pt x="1018829" y="1089839"/>
                          </a:cubicBezTo>
                          <a:cubicBezTo>
                            <a:pt x="856525" y="1015453"/>
                            <a:pt x="595669" y="1005080"/>
                            <a:pt x="438670" y="900054"/>
                          </a:cubicBezTo>
                          <a:cubicBezTo>
                            <a:pt x="319852" y="888223"/>
                            <a:pt x="190882" y="878303"/>
                            <a:pt x="150012" y="900054"/>
                          </a:cubicBezTo>
                          <a:cubicBezTo>
                            <a:pt x="65622" y="900918"/>
                            <a:pt x="3157" y="841445"/>
                            <a:pt x="0" y="750042"/>
                          </a:cubicBezTo>
                          <a:lnTo>
                            <a:pt x="0" y="750045"/>
                          </a:lnTo>
                          <a:cubicBezTo>
                            <a:pt x="-10654" y="677430"/>
                            <a:pt x="14327" y="586480"/>
                            <a:pt x="0" y="525032"/>
                          </a:cubicBezTo>
                          <a:lnTo>
                            <a:pt x="0" y="525032"/>
                          </a:lnTo>
                          <a:cubicBezTo>
                            <a:pt x="32466" y="403348"/>
                            <a:pt x="10323" y="319200"/>
                            <a:pt x="0" y="150012"/>
                          </a:cubicBezTo>
                          <a:close/>
                        </a:path>
                        <a:path w="2632022" h="900054" stroke="0" extrusionOk="0">
                          <a:moveTo>
                            <a:pt x="0" y="150012"/>
                          </a:moveTo>
                          <a:cubicBezTo>
                            <a:pt x="-11404" y="60129"/>
                            <a:pt x="66057" y="415"/>
                            <a:pt x="150012" y="0"/>
                          </a:cubicBezTo>
                          <a:cubicBezTo>
                            <a:pt x="291222" y="6352"/>
                            <a:pt x="374796" y="3521"/>
                            <a:pt x="438670" y="0"/>
                          </a:cubicBezTo>
                          <a:lnTo>
                            <a:pt x="438670" y="0"/>
                          </a:lnTo>
                          <a:cubicBezTo>
                            <a:pt x="718680" y="42103"/>
                            <a:pt x="930641" y="31459"/>
                            <a:pt x="1096676" y="0"/>
                          </a:cubicBezTo>
                          <a:cubicBezTo>
                            <a:pt x="1709596" y="92008"/>
                            <a:pt x="2075822" y="123149"/>
                            <a:pt x="2482010" y="0"/>
                          </a:cubicBezTo>
                          <a:cubicBezTo>
                            <a:pt x="2572658" y="925"/>
                            <a:pt x="2638054" y="54749"/>
                            <a:pt x="2632022" y="150012"/>
                          </a:cubicBezTo>
                          <a:cubicBezTo>
                            <a:pt x="2660668" y="239580"/>
                            <a:pt x="2665624" y="438988"/>
                            <a:pt x="2632022" y="525032"/>
                          </a:cubicBezTo>
                          <a:lnTo>
                            <a:pt x="2632022" y="525032"/>
                          </a:lnTo>
                          <a:cubicBezTo>
                            <a:pt x="2636195" y="627864"/>
                            <a:pt x="2622731" y="669364"/>
                            <a:pt x="2632022" y="750045"/>
                          </a:cubicBezTo>
                          <a:lnTo>
                            <a:pt x="2632022" y="750042"/>
                          </a:lnTo>
                          <a:cubicBezTo>
                            <a:pt x="2636363" y="835321"/>
                            <a:pt x="2577172" y="903014"/>
                            <a:pt x="2482010" y="900054"/>
                          </a:cubicBezTo>
                          <a:cubicBezTo>
                            <a:pt x="1950146" y="816807"/>
                            <a:pt x="1490131" y="814080"/>
                            <a:pt x="1096676" y="900054"/>
                          </a:cubicBezTo>
                          <a:cubicBezTo>
                            <a:pt x="1078163" y="975147"/>
                            <a:pt x="1035107" y="1058451"/>
                            <a:pt x="1018829" y="1089839"/>
                          </a:cubicBezTo>
                          <a:cubicBezTo>
                            <a:pt x="895832" y="1062704"/>
                            <a:pt x="582355" y="1000334"/>
                            <a:pt x="438670" y="900054"/>
                          </a:cubicBezTo>
                          <a:cubicBezTo>
                            <a:pt x="340279" y="891816"/>
                            <a:pt x="216053" y="894186"/>
                            <a:pt x="150012" y="900054"/>
                          </a:cubicBezTo>
                          <a:cubicBezTo>
                            <a:pt x="53479" y="902301"/>
                            <a:pt x="-4633" y="829694"/>
                            <a:pt x="0" y="750042"/>
                          </a:cubicBezTo>
                          <a:lnTo>
                            <a:pt x="0" y="750045"/>
                          </a:lnTo>
                          <a:cubicBezTo>
                            <a:pt x="5519" y="652594"/>
                            <a:pt x="19686" y="599364"/>
                            <a:pt x="0" y="525032"/>
                          </a:cubicBezTo>
                          <a:lnTo>
                            <a:pt x="0" y="525032"/>
                          </a:lnTo>
                          <a:cubicBezTo>
                            <a:pt x="1813" y="481438"/>
                            <a:pt x="13599" y="267231"/>
                            <a:pt x="0" y="150012"/>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0" name="Tekstiruutu 9">
              <a:extLst>
                <a:ext uri="{FF2B5EF4-FFF2-40B4-BE49-F238E27FC236}">
                  <a16:creationId xmlns:a16="http://schemas.microsoft.com/office/drawing/2014/main" id="{E5A635C2-85A5-C697-05AC-840D238FC167}"/>
                </a:ext>
              </a:extLst>
            </p:cNvPr>
            <p:cNvSpPr txBox="1"/>
            <p:nvPr/>
          </p:nvSpPr>
          <p:spPr>
            <a:xfrm>
              <a:off x="6742689" y="5064104"/>
              <a:ext cx="4456465" cy="769441"/>
            </a:xfrm>
            <a:prstGeom prst="rect">
              <a:avLst/>
            </a:prstGeom>
            <a:noFill/>
          </p:spPr>
          <p:txBody>
            <a:bodyPr wrap="square" rtlCol="0">
              <a:spAutoFit/>
            </a:bodyPr>
            <a:lstStyle/>
            <a:p>
              <a:pPr algn="l" rtl="0"/>
              <a:r>
                <a:rPr lang="en-gb" sz="1100" b="0" i="1" u="none" baseline="0" dirty="0">
                  <a:latin typeface="Montserrat" pitchFamily="2" charset="0"/>
                  <a:ea typeface="Montserrat" pitchFamily="2" charset="0"/>
                  <a:cs typeface="Montserrat" pitchFamily="2" charset="0"/>
                  <a:sym typeface="Montserrat" pitchFamily="2" charset="0"/>
                </a:rPr>
                <a:t>“Promoting growth is not just about developing new innovations. Especially for small and medium-sized enterprises, it also means promoting internationalization and seeking new markets abroad.”</a:t>
              </a:r>
            </a:p>
          </p:txBody>
        </p:sp>
      </p:grpSp>
    </p:spTree>
    <p:extLst>
      <p:ext uri="{BB962C8B-B14F-4D97-AF65-F5344CB8AC3E}">
        <p14:creationId xmlns:p14="http://schemas.microsoft.com/office/powerpoint/2010/main" val="2308570612"/>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12BA2C72-18D5-F875-3AC5-E22DDF9C9259}"/>
              </a:ext>
            </a:extLst>
          </p:cNvPr>
          <p:cNvSpPr>
            <a:spLocks noGrp="1"/>
          </p:cNvSpPr>
          <p:nvPr>
            <p:ph type="title"/>
          </p:nvPr>
        </p:nvSpPr>
        <p:spPr>
          <a:xfrm>
            <a:off x="683812" y="397320"/>
            <a:ext cx="10515600" cy="1325563"/>
          </a:xfrm>
        </p:spPr>
        <p:txBody>
          <a:bodyPr>
            <a:normAutofit/>
          </a:bodyPr>
          <a:lstStyle/>
          <a:p>
            <a:pPr algn="l" rtl="0"/>
            <a:r>
              <a:rPr lang="en-gb" sz="3400" b="0" i="0" u="none" baseline="0" dirty="0"/>
              <a:t>Drivers of intelligent growth</a:t>
            </a:r>
          </a:p>
        </p:txBody>
      </p:sp>
      <p:sp>
        <p:nvSpPr>
          <p:cNvPr id="6" name="Sisällön paikkamerkki 5">
            <a:extLst>
              <a:ext uri="{FF2B5EF4-FFF2-40B4-BE49-F238E27FC236}">
                <a16:creationId xmlns:a16="http://schemas.microsoft.com/office/drawing/2014/main" id="{C7D537AC-9A9B-EE00-9C85-BEBD473B989B}"/>
              </a:ext>
            </a:extLst>
          </p:cNvPr>
          <p:cNvSpPr>
            <a:spLocks noGrp="1"/>
          </p:cNvSpPr>
          <p:nvPr>
            <p:ph idx="1"/>
          </p:nvPr>
        </p:nvSpPr>
        <p:spPr>
          <a:xfrm>
            <a:off x="683813" y="1697871"/>
            <a:ext cx="7438212" cy="4351338"/>
          </a:xfrm>
        </p:spPr>
        <p:txBody>
          <a:bodyPr>
            <a:normAutofit fontScale="62500" lnSpcReduction="20000"/>
          </a:bodyPr>
          <a:lstStyle/>
          <a:p>
            <a:pPr algn="l" rtl="0">
              <a:lnSpc>
                <a:spcPct val="130000"/>
              </a:lnSpc>
            </a:pPr>
            <a:r>
              <a:rPr lang="en-gb" sz="2300" b="0" i="0" u="none" baseline="0" dirty="0"/>
              <a:t>The focus is on the new wave of manufacturing, but smaller sectors with significant potential, such as digital health solutions, have also been identified.</a:t>
            </a:r>
          </a:p>
          <a:p>
            <a:pPr algn="l" rtl="0">
              <a:lnSpc>
                <a:spcPct val="130000"/>
              </a:lnSpc>
            </a:pPr>
            <a:r>
              <a:rPr lang="en-gb" sz="2300" b="0" i="0" u="none" baseline="0" dirty="0"/>
              <a:t>The Tampere region has more than a dozen open and active business and innovation ecosystems and R&amp;D units.</a:t>
            </a:r>
          </a:p>
          <a:p>
            <a:pPr algn="l" rtl="0">
              <a:lnSpc>
                <a:spcPct val="130000"/>
              </a:lnSpc>
            </a:pPr>
            <a:r>
              <a:rPr lang="en-gb" sz="2300" b="0" i="0" u="none" baseline="0" dirty="0"/>
              <a:t>Strong areas in the technology industry include smart machines and automation, as well as imaging in terms of applications.</a:t>
            </a:r>
          </a:p>
          <a:p>
            <a:pPr algn="l" rtl="0">
              <a:lnSpc>
                <a:spcPct val="130000"/>
              </a:lnSpc>
            </a:pPr>
            <a:r>
              <a:rPr lang="en-gb" sz="2300" b="0" i="0" u="none" baseline="0" dirty="0"/>
              <a:t>Technological expertise in areas such as embedded systems, laser technologies, chip design, and a wide range of defence industry applications, social security solutions, and cyber security.</a:t>
            </a:r>
          </a:p>
          <a:p>
            <a:pPr algn="l" rtl="0">
              <a:lnSpc>
                <a:spcPct val="130000"/>
              </a:lnSpc>
            </a:pPr>
            <a:r>
              <a:rPr lang="en-gb" sz="2300" b="0" i="0" u="none" baseline="0" dirty="0"/>
              <a:t>The fragmentation of manufacturing due to geopolitics, electrification, and the global strengthening of defence capabilities require the construction of new manufacturing units. Examples of this include the pilot line for semiconductor chip packaging, the chip competence centre, and new industrial-scale investments in the hydrogen economy.</a:t>
            </a:r>
          </a:p>
          <a:p>
            <a:endParaRPr lang="en-gb" dirty="0"/>
          </a:p>
        </p:txBody>
      </p:sp>
      <p:sp>
        <p:nvSpPr>
          <p:cNvPr id="4" name="Dian numeron paikkamerkki 3">
            <a:extLst>
              <a:ext uri="{FF2B5EF4-FFF2-40B4-BE49-F238E27FC236}">
                <a16:creationId xmlns:a16="http://schemas.microsoft.com/office/drawing/2014/main" id="{40D8DEBD-7203-1069-D4E2-7D41048DAC0E}"/>
              </a:ext>
            </a:extLst>
          </p:cNvPr>
          <p:cNvSpPr>
            <a:spLocks noGrp="1"/>
          </p:cNvSpPr>
          <p:nvPr>
            <p:ph type="sldNum" sz="quarter" idx="12"/>
          </p:nvPr>
        </p:nvSpPr>
        <p:spPr/>
        <p:txBody>
          <a:bodyPr/>
          <a:lstStyle/>
          <a:p>
            <a:pPr algn="r" rtl="0"/>
            <a:fld id="{FE60D538-0EB9-45C6-BE74-BCF7B37C5DA3}" type="slidenum">
              <a:rPr/>
              <a:t>9</a:t>
            </a:fld>
            <a:endParaRPr lang="en-gb" dirty="0"/>
          </a:p>
        </p:txBody>
      </p:sp>
      <p:pic>
        <p:nvPicPr>
          <p:cNvPr id="8" name="Kuva 7">
            <a:extLst>
              <a:ext uri="{FF2B5EF4-FFF2-40B4-BE49-F238E27FC236}">
                <a16:creationId xmlns:a16="http://schemas.microsoft.com/office/drawing/2014/main" id="{02484E16-81B7-DBC5-D69C-2A52F5E73772}"/>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656769" y="202012"/>
            <a:ext cx="2468720" cy="2051853"/>
          </a:xfrm>
          <a:prstGeom prst="rect">
            <a:avLst/>
          </a:prstGeom>
        </p:spPr>
      </p:pic>
      <p:pic>
        <p:nvPicPr>
          <p:cNvPr id="10" name="Kuva 9">
            <a:extLst>
              <a:ext uri="{FF2B5EF4-FFF2-40B4-BE49-F238E27FC236}">
                <a16:creationId xmlns:a16="http://schemas.microsoft.com/office/drawing/2014/main" id="{62C3005E-30BF-988D-27C4-534360E52DBB}"/>
              </a:ext>
              <a:ext uri="{C183D7F6-B498-43B3-948B-1728B52AA6E4}">
                <adec:decorative xmlns:adec="http://schemas.microsoft.com/office/drawing/2017/decorative" val="1"/>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997471" y="2403397"/>
            <a:ext cx="2293197" cy="1982591"/>
          </a:xfrm>
          <a:prstGeom prst="rect">
            <a:avLst/>
          </a:prstGeom>
        </p:spPr>
      </p:pic>
      <p:pic>
        <p:nvPicPr>
          <p:cNvPr id="14" name="Kuva 13">
            <a:extLst>
              <a:ext uri="{FF2B5EF4-FFF2-40B4-BE49-F238E27FC236}">
                <a16:creationId xmlns:a16="http://schemas.microsoft.com/office/drawing/2014/main" id="{3B812B2D-7D62-CE45-E70C-94955206D9D8}"/>
              </a:ext>
              <a:ext uri="{C183D7F6-B498-43B3-948B-1728B52AA6E4}">
                <adec:decorative xmlns:adec="http://schemas.microsoft.com/office/drawing/2017/decorative" val="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770593" y="4368094"/>
            <a:ext cx="2493897" cy="2201225"/>
          </a:xfrm>
          <a:prstGeom prst="rect">
            <a:avLst/>
          </a:prstGeom>
        </p:spPr>
      </p:pic>
    </p:spTree>
    <p:extLst>
      <p:ext uri="{BB962C8B-B14F-4D97-AF65-F5344CB8AC3E}">
        <p14:creationId xmlns:p14="http://schemas.microsoft.com/office/powerpoint/2010/main" val="1382041478"/>
      </p:ext>
    </p:extLst>
  </p:cSld>
  <p:clrMapOvr>
    <a:masterClrMapping/>
  </p:clrMapOvr>
  <p:transition spd="slow">
    <p:cover/>
  </p:transition>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625</TotalTime>
  <Words>1925</Words>
  <Application>Microsoft Office PowerPoint</Application>
  <PresentationFormat>Laajakuva</PresentationFormat>
  <Paragraphs>169</Paragraphs>
  <Slides>15</Slides>
  <Notes>8</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15</vt:i4>
      </vt:variant>
    </vt:vector>
  </HeadingPairs>
  <TitlesOfParts>
    <vt:vector size="21" baseType="lpstr">
      <vt:lpstr>Aptos</vt:lpstr>
      <vt:lpstr>Arial</vt:lpstr>
      <vt:lpstr>Calibri</vt:lpstr>
      <vt:lpstr>Montserrat</vt:lpstr>
      <vt:lpstr>Montserrat ExtraBold</vt:lpstr>
      <vt:lpstr>Office-teema</vt:lpstr>
      <vt:lpstr>Economic development strategy of the Tampere city region </vt:lpstr>
      <vt:lpstr>Contents</vt:lpstr>
      <vt:lpstr>PowerPoint-esitys</vt:lpstr>
      <vt:lpstr>Joint strategy</vt:lpstr>
      <vt:lpstr>        More details about the business strategy  can be found by scanning this QR code.     </vt:lpstr>
      <vt:lpstr>Vision: Vibrant renewal, intelligent growth</vt:lpstr>
      <vt:lpstr>Strategy map</vt:lpstr>
      <vt:lpstr>We boost success</vt:lpstr>
      <vt:lpstr>Drivers of intelligent growth</vt:lpstr>
      <vt:lpstr>PowerPoint-esitys</vt:lpstr>
      <vt:lpstr>We deliver value to clients</vt:lpstr>
      <vt:lpstr>We advance regional collaboration</vt:lpstr>
      <vt:lpstr>We foster international expertise</vt:lpstr>
      <vt:lpstr>We are renowned and sought after</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Ari-Pekka Ahonen</dc:creator>
  <cp:lastModifiedBy>Ikäheimo Olli</cp:lastModifiedBy>
  <cp:revision>66</cp:revision>
  <dcterms:created xsi:type="dcterms:W3CDTF">2025-05-05T08:21:54Z</dcterms:created>
  <dcterms:modified xsi:type="dcterms:W3CDTF">2025-09-05T08:21:18Z</dcterms:modified>
</cp:coreProperties>
</file>